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77" r:id="rId5"/>
    <p:sldId id="276" r:id="rId6"/>
    <p:sldId id="1627" r:id="rId7"/>
    <p:sldId id="1625" r:id="rId8"/>
    <p:sldId id="1628" r:id="rId9"/>
    <p:sldId id="1629" r:id="rId10"/>
    <p:sldId id="1630" r:id="rId11"/>
    <p:sldId id="1631" r:id="rId12"/>
    <p:sldId id="163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AMPONG, Edna (NHS SHROPSHIRE, TELFORD AND WREKIN CCG)" initials="BE(STAW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7"/>
    <p:restoredTop sz="94674"/>
  </p:normalViewPr>
  <p:slideViewPr>
    <p:cSldViewPr snapToGrid="0">
      <p:cViewPr varScale="1">
        <p:scale>
          <a:sx n="60" d="100"/>
          <a:sy n="60" d="100"/>
        </p:scale>
        <p:origin x="88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D5FC9-368F-4868-8C8E-5F4206D11F8F}"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3AFF23-B2F4-43E0-B6FB-E59533A6E6C9}" type="slidenum">
              <a:rPr lang="en-GB" smtClean="0"/>
              <a:t>‹#›</a:t>
            </a:fld>
            <a:endParaRPr lang="en-GB"/>
          </a:p>
        </p:txBody>
      </p:sp>
    </p:spTree>
    <p:extLst>
      <p:ext uri="{BB962C8B-B14F-4D97-AF65-F5344CB8AC3E}">
        <p14:creationId xmlns:p14="http://schemas.microsoft.com/office/powerpoint/2010/main" val="698596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8467"/>
            <a:ext cx="12192000" cy="6866467"/>
            <a:chOff x="0" y="-8467"/>
            <a:chExt cx="12192000" cy="6866467"/>
          </a:xfrm>
        </p:grpSpPr>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6">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7" name="Isosceles Triangle 26"/>
            <p:cNvSpPr/>
            <p:nvPr/>
          </p:nvSpPr>
          <p:spPr>
            <a:xfrm>
              <a:off x="8932333" y="3048000"/>
              <a:ext cx="3259667" cy="3810000"/>
            </a:xfrm>
            <a:prstGeom prst="triangle">
              <a:avLst>
                <a:gd name="adj" fmla="val 100000"/>
              </a:avLst>
            </a:prstGeom>
            <a:solidFill>
              <a:schemeClr val="accent5">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4">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2" name="Title 1"/>
          <p:cNvSpPr>
            <a:spLocks noGrp="1"/>
          </p:cNvSpPr>
          <p:nvPr>
            <p:ph type="ctrTitle"/>
          </p:nvPr>
        </p:nvSpPr>
        <p:spPr>
          <a:xfrm>
            <a:off x="927580" y="2404534"/>
            <a:ext cx="8348561" cy="1646302"/>
          </a:xfrm>
        </p:spPr>
        <p:txBody>
          <a:bodyPr anchor="b">
            <a:noAutofit/>
          </a:bodyPr>
          <a:lstStyle>
            <a:lvl1pPr algn="r">
              <a:defRPr sz="5400">
                <a:solidFill>
                  <a:schemeClr val="accent2"/>
                </a:solidFill>
              </a:defRPr>
            </a:lvl1pPr>
          </a:lstStyle>
          <a:p>
            <a:r>
              <a:rPr lang="en-US"/>
              <a:t>Click to edit Master title style</a:t>
            </a:r>
          </a:p>
        </p:txBody>
      </p:sp>
      <p:sp>
        <p:nvSpPr>
          <p:cNvPr id="3" name="Subtitle 2"/>
          <p:cNvSpPr>
            <a:spLocks noGrp="1"/>
          </p:cNvSpPr>
          <p:nvPr>
            <p:ph type="subTitle" idx="1"/>
          </p:nvPr>
        </p:nvSpPr>
        <p:spPr>
          <a:xfrm>
            <a:off x="927580" y="4050833"/>
            <a:ext cx="8348561" cy="1096899"/>
          </a:xfrm>
        </p:spPr>
        <p:txBody>
          <a:bodyPr anchor="t"/>
          <a:lstStyle>
            <a:lvl1pPr marL="0" indent="0" algn="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504007"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a:xfrm>
            <a:off x="927581" y="6041362"/>
            <a:ext cx="6317772" cy="365125"/>
          </a:xfrm>
        </p:spPr>
        <p:txBody>
          <a:bodyPr/>
          <a:lstStyle/>
          <a:p>
            <a:endParaRPr lang="en-US"/>
          </a:p>
        </p:txBody>
      </p:sp>
      <p:sp>
        <p:nvSpPr>
          <p:cNvPr id="6" name="Slide Number Placeholder 5"/>
          <p:cNvSpPr>
            <a:spLocks noGrp="1"/>
          </p:cNvSpPr>
          <p:nvPr>
            <p:ph type="sldNum" sz="quarter" idx="12"/>
          </p:nvPr>
        </p:nvSpPr>
        <p:spPr>
          <a:xfrm>
            <a:off x="8592803" y="6041362"/>
            <a:ext cx="683339" cy="365125"/>
          </a:xfrm>
        </p:spPr>
        <p:txBody>
          <a:bodyPr/>
          <a:lstStyle/>
          <a:p>
            <a:fld id="{D57F1E4F-1CFF-5643-939E-217C01CDF565}" type="slidenum">
              <a:rPr lang="en-US" smtClean="0"/>
              <a:pPr/>
              <a:t>‹#›</a:t>
            </a:fld>
            <a:endParaRPr lang="en-US"/>
          </a:p>
        </p:txBody>
      </p:sp>
      <p:pic>
        <p:nvPicPr>
          <p:cNvPr id="10" name="Picture 9">
            <a:extLst>
              <a:ext uri="{FF2B5EF4-FFF2-40B4-BE49-F238E27FC236}">
                <a16:creationId xmlns:a16="http://schemas.microsoft.com/office/drawing/2014/main" id="{73EA5100-BFC8-4A37-9985-10860F092FD4}"/>
              </a:ext>
            </a:extLst>
          </p:cNvPr>
          <p:cNvPicPr>
            <a:picLocks noChangeAspect="1"/>
          </p:cNvPicPr>
          <p:nvPr userDrawn="1"/>
        </p:nvPicPr>
        <p:blipFill>
          <a:blip r:embed="rId2"/>
          <a:srcRect/>
          <a:stretch/>
        </p:blipFill>
        <p:spPr>
          <a:xfrm>
            <a:off x="927580" y="495114"/>
            <a:ext cx="7605114" cy="1310542"/>
          </a:xfrm>
          <a:prstGeom prst="rect">
            <a:avLst/>
          </a:prstGeom>
        </p:spPr>
      </p:pic>
    </p:spTree>
    <p:extLst>
      <p:ext uri="{BB962C8B-B14F-4D97-AF65-F5344CB8AC3E}">
        <p14:creationId xmlns:p14="http://schemas.microsoft.com/office/powerpoint/2010/main" val="3359439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750D0FDC-4CB8-EF4B-894B-03E043CD9E18}"/>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981951" y="1223320"/>
            <a:ext cx="10793533" cy="5205031"/>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9EE7A429-4653-E34F-8C17-DBC742134537}"/>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591810DF-D1B4-6E45-B127-C37CD5CBEB5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Hospital Transformation Programme update</a:t>
              </a:r>
            </a:p>
          </p:txBody>
        </p:sp>
        <p:pic>
          <p:nvPicPr>
            <p:cNvPr id="7" name="Picture 6" descr="A picture containing text, clipart&#10;&#10;Description automatically generated">
              <a:extLst>
                <a:ext uri="{FF2B5EF4-FFF2-40B4-BE49-F238E27FC236}">
                  <a16:creationId xmlns:a16="http://schemas.microsoft.com/office/drawing/2014/main" id="{B916210F-A414-6649-AF25-C243975277EF}"/>
                </a:ext>
              </a:extLst>
            </p:cNvPr>
            <p:cNvPicPr>
              <a:picLocks noChangeAspect="1"/>
            </p:cNvPicPr>
            <p:nvPr userDrawn="1"/>
          </p:nvPicPr>
          <p:blipFill>
            <a:blip r:embed="rId2"/>
            <a:stretch>
              <a:fillRect/>
            </a:stretch>
          </p:blipFill>
          <p:spPr>
            <a:xfrm>
              <a:off x="228199" y="405889"/>
              <a:ext cx="416096" cy="501957"/>
            </a:xfrm>
            <a:prstGeom prst="rect">
              <a:avLst/>
            </a:prstGeom>
          </p:spPr>
        </p:pic>
      </p:grpSp>
      <p:pic>
        <p:nvPicPr>
          <p:cNvPr id="14" name="Picture 13">
            <a:extLst>
              <a:ext uri="{FF2B5EF4-FFF2-40B4-BE49-F238E27FC236}">
                <a16:creationId xmlns:a16="http://schemas.microsoft.com/office/drawing/2014/main" id="{0DB6F517-DF89-4142-8C7A-C8A3B78B316E}"/>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282642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DE0B065-13CB-EF4C-AC4F-8A6095EE6DA5}"/>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81951" y="1223004"/>
            <a:ext cx="7332861" cy="5207119"/>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2"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040CA73-EDD2-2647-81FA-5E8A9D5E67AA}"/>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9B08A9EC-3212-424D-94DE-F4A07D4CC33F}"/>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AD923431-FF20-7A48-B779-7D8DC7C9993C}"/>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p>
          </p:txBody>
        </p:sp>
        <p:sp>
          <p:nvSpPr>
            <p:cNvPr id="18" name="Pentagon 17">
              <a:extLst>
                <a:ext uri="{FF2B5EF4-FFF2-40B4-BE49-F238E27FC236}">
                  <a16:creationId xmlns:a16="http://schemas.microsoft.com/office/drawing/2014/main" id="{BD196356-046B-DC42-875D-B0E79691B4D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a:extLst>
                <a:ext uri="{FF2B5EF4-FFF2-40B4-BE49-F238E27FC236}">
                  <a16:creationId xmlns:a16="http://schemas.microsoft.com/office/drawing/2014/main" id="{1889F699-BF57-2C4B-9EA8-15836B46BF5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Hospital Transformation Programme update</a:t>
              </a:r>
            </a:p>
          </p:txBody>
        </p:sp>
        <p:pic>
          <p:nvPicPr>
            <p:cNvPr id="20" name="Picture 19" descr="A picture containing text, clipart&#10;&#10;Description automatically generated">
              <a:extLst>
                <a:ext uri="{FF2B5EF4-FFF2-40B4-BE49-F238E27FC236}">
                  <a16:creationId xmlns:a16="http://schemas.microsoft.com/office/drawing/2014/main" id="{F356FAC1-76AD-C546-84D6-B8CE2460CF4E}"/>
                </a:ext>
              </a:extLst>
            </p:cNvPr>
            <p:cNvPicPr>
              <a:picLocks noChangeAspect="1"/>
            </p:cNvPicPr>
            <p:nvPr userDrawn="1"/>
          </p:nvPicPr>
          <p:blipFill>
            <a:blip r:embed="rId3"/>
            <a:stretch>
              <a:fillRect/>
            </a:stretch>
          </p:blipFill>
          <p:spPr>
            <a:xfrm>
              <a:off x="228199" y="405889"/>
              <a:ext cx="416096" cy="501957"/>
            </a:xfrm>
            <a:prstGeom prst="rect">
              <a:avLst/>
            </a:prstGeom>
          </p:spPr>
        </p:pic>
      </p:grpSp>
    </p:spTree>
    <p:extLst>
      <p:ext uri="{BB962C8B-B14F-4D97-AF65-F5344CB8AC3E}">
        <p14:creationId xmlns:p14="http://schemas.microsoft.com/office/powerpoint/2010/main" val="1231261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7552" y="1666147"/>
            <a:ext cx="5306060" cy="4770087"/>
          </a:xfrm>
        </p:spPr>
        <p:txBody>
          <a:bodyPr lIns="108000" tIns="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sp>
        <p:nvSpPr>
          <p:cNvPr id="20" name="Text Placeholder 2">
            <a:extLst>
              <a:ext uri="{FF2B5EF4-FFF2-40B4-BE49-F238E27FC236}">
                <a16:creationId xmlns:a16="http://schemas.microsoft.com/office/drawing/2014/main" id="{6F88B6C3-D18E-2C49-802D-F2A85E3AF51E}"/>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17" name="Group 16">
            <a:extLst>
              <a:ext uri="{FF2B5EF4-FFF2-40B4-BE49-F238E27FC236}">
                <a16:creationId xmlns:a16="http://schemas.microsoft.com/office/drawing/2014/main" id="{74168F65-220D-944B-B26E-88E3008F23C3}"/>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1462E689-379E-BC46-AB41-BC36D6A6AB04}"/>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p>
          </p:txBody>
        </p:sp>
        <p:sp>
          <p:nvSpPr>
            <p:cNvPr id="26" name="Pentagon 25">
              <a:extLst>
                <a:ext uri="{FF2B5EF4-FFF2-40B4-BE49-F238E27FC236}">
                  <a16:creationId xmlns:a16="http://schemas.microsoft.com/office/drawing/2014/main" id="{B8A0AF75-84D6-6247-A4DF-D2CA785BEC3C}"/>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a:extLst>
                <a:ext uri="{FF2B5EF4-FFF2-40B4-BE49-F238E27FC236}">
                  <a16:creationId xmlns:a16="http://schemas.microsoft.com/office/drawing/2014/main" id="{BE8C634D-B3A1-014B-B9E5-8458039C30C4}"/>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Hospital Transformation Programme update</a:t>
              </a:r>
            </a:p>
          </p:txBody>
        </p:sp>
        <p:pic>
          <p:nvPicPr>
            <p:cNvPr id="28" name="Picture 27" descr="A picture containing text, clipart&#10;&#10;Description automatically generated">
              <a:extLst>
                <a:ext uri="{FF2B5EF4-FFF2-40B4-BE49-F238E27FC236}">
                  <a16:creationId xmlns:a16="http://schemas.microsoft.com/office/drawing/2014/main" id="{7DB7A662-124E-D240-8050-342BDBC9DA19}"/>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3D0D4A58-4EC6-6B45-8F7F-FBB1EB963FFB}"/>
              </a:ext>
            </a:extLst>
          </p:cNvPr>
          <p:cNvSpPr/>
          <p:nvPr userDrawn="1"/>
        </p:nvSpPr>
        <p:spPr>
          <a:xfrm>
            <a:off x="6626614" y="3971870"/>
            <a:ext cx="5163332" cy="24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9AB8926A-C28F-0C41-9370-18B9BEDE8678}"/>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ontent Placeholder 13">
            <a:extLst>
              <a:ext uri="{FF2B5EF4-FFF2-40B4-BE49-F238E27FC236}">
                <a16:creationId xmlns:a16="http://schemas.microsoft.com/office/drawing/2014/main" id="{6A0C6D32-A988-D940-9758-CD995DA92BD3}"/>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E2CDB762-CC86-674D-A4B2-AD1FBDB3DDB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E174E56F-9E1B-3548-85DE-B7F2742426BA}"/>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96732C4B-D1B4-434B-838F-956B55367C7A}"/>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3277410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5962" y="1677438"/>
            <a:ext cx="3435982" cy="4750597"/>
          </a:xfrm>
          <a:noFill/>
        </p:spPr>
        <p:txBody>
          <a:bodyPr lIns="108000" tIns="0" r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7" name="Group 16">
            <a:extLst>
              <a:ext uri="{FF2B5EF4-FFF2-40B4-BE49-F238E27FC236}">
                <a16:creationId xmlns:a16="http://schemas.microsoft.com/office/drawing/2014/main" id="{D0BF56BC-F95F-D643-B9CF-C68D9CC96315}"/>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DF2B942D-BD42-AC48-BE8E-0E70AE12B12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p>
          </p:txBody>
        </p:sp>
        <p:sp>
          <p:nvSpPr>
            <p:cNvPr id="26" name="Pentagon 25">
              <a:extLst>
                <a:ext uri="{FF2B5EF4-FFF2-40B4-BE49-F238E27FC236}">
                  <a16:creationId xmlns:a16="http://schemas.microsoft.com/office/drawing/2014/main" id="{791496B0-28DB-D44B-B05B-6CE09691563F}"/>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a:extLst>
                <a:ext uri="{FF2B5EF4-FFF2-40B4-BE49-F238E27FC236}">
                  <a16:creationId xmlns:a16="http://schemas.microsoft.com/office/drawing/2014/main" id="{270DD907-7CDF-4943-9E8F-6FB4C6FD15A7}"/>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Hospital Transformation Programme</a:t>
              </a:r>
            </a:p>
          </p:txBody>
        </p:sp>
        <p:pic>
          <p:nvPicPr>
            <p:cNvPr id="28" name="Picture 27" descr="A picture containing text, clipart&#10;&#10;Description automatically generated">
              <a:extLst>
                <a:ext uri="{FF2B5EF4-FFF2-40B4-BE49-F238E27FC236}">
                  <a16:creationId xmlns:a16="http://schemas.microsoft.com/office/drawing/2014/main" id="{83E718DA-B708-7F41-AE17-B6F91CDDBD58}"/>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7DBA3D29-256A-2B49-AC6D-4021635EB38F}"/>
              </a:ext>
            </a:extLst>
          </p:cNvPr>
          <p:cNvSpPr/>
          <p:nvPr userDrawn="1"/>
        </p:nvSpPr>
        <p:spPr>
          <a:xfrm>
            <a:off x="8406971" y="1223637"/>
            <a:ext cx="3420000" cy="52129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C6EC1939-3467-7D44-A414-DD37A6F4A3D6}"/>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ontent Placeholder 13">
            <a:extLst>
              <a:ext uri="{FF2B5EF4-FFF2-40B4-BE49-F238E27FC236}">
                <a16:creationId xmlns:a16="http://schemas.microsoft.com/office/drawing/2014/main" id="{7B6D570D-C128-3845-944B-3FB894C4DA63}"/>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964A5997-D61E-E244-8FE8-D5F38965CD82}"/>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1" name="TextBox 20">
            <a:extLst>
              <a:ext uri="{FF2B5EF4-FFF2-40B4-BE49-F238E27FC236}">
                <a16:creationId xmlns:a16="http://schemas.microsoft.com/office/drawing/2014/main" id="{9EEEA4CF-4F8D-4F08-893E-0C11FCA1611E}"/>
              </a:ext>
            </a:extLst>
          </p:cNvPr>
          <p:cNvSpPr txBox="1"/>
          <p:nvPr userDrawn="1"/>
        </p:nvSpPr>
        <p:spPr>
          <a:xfrm>
            <a:off x="981943" y="119219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Overview</a:t>
            </a:r>
          </a:p>
        </p:txBody>
      </p:sp>
      <p:sp>
        <p:nvSpPr>
          <p:cNvPr id="22" name="TextBox 21">
            <a:extLst>
              <a:ext uri="{FF2B5EF4-FFF2-40B4-BE49-F238E27FC236}">
                <a16:creationId xmlns:a16="http://schemas.microsoft.com/office/drawing/2014/main" id="{6954F78D-C465-4A38-AA53-FF5CA925357E}"/>
              </a:ext>
            </a:extLst>
          </p:cNvPr>
          <p:cNvSpPr txBox="1"/>
          <p:nvPr userDrawn="1"/>
        </p:nvSpPr>
        <p:spPr>
          <a:xfrm>
            <a:off x="4694457" y="121752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Key Data</a:t>
            </a:r>
          </a:p>
        </p:txBody>
      </p:sp>
      <p:sp>
        <p:nvSpPr>
          <p:cNvPr id="23" name="TextBox 22">
            <a:extLst>
              <a:ext uri="{FF2B5EF4-FFF2-40B4-BE49-F238E27FC236}">
                <a16:creationId xmlns:a16="http://schemas.microsoft.com/office/drawing/2014/main" id="{B5CA2157-E44B-4C65-A9B5-DEF5C219C55C}"/>
              </a:ext>
            </a:extLst>
          </p:cNvPr>
          <p:cNvSpPr txBox="1"/>
          <p:nvPr userDrawn="1"/>
        </p:nvSpPr>
        <p:spPr>
          <a:xfrm>
            <a:off x="8406971" y="1217524"/>
            <a:ext cx="3420000" cy="400110"/>
          </a:xfrm>
          <a:prstGeom prst="rect">
            <a:avLst/>
          </a:prstGeom>
          <a:noFill/>
        </p:spPr>
        <p:txBody>
          <a:bodyPr wrap="square" rtlCol="0">
            <a:spAutoFit/>
          </a:bodyPr>
          <a:lstStyle/>
          <a:p>
            <a:r>
              <a:rPr lang="en-GB" sz="2000" b="1">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266018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3795170A-7BF4-334C-832D-D752007156A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81952" y="1223320"/>
            <a:ext cx="10793532" cy="5206803"/>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C32F3824-060F-694C-9C13-65F8F6B4EE8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591810DF-D1B4-6E45-B127-C37CD5CBEB53}"/>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Mental health update</a:t>
              </a:r>
            </a:p>
          </p:txBody>
        </p:sp>
        <p:pic>
          <p:nvPicPr>
            <p:cNvPr id="12" name="Picture 11" descr="Icon&#10;&#10;Description automatically generated">
              <a:extLst>
                <a:ext uri="{FF2B5EF4-FFF2-40B4-BE49-F238E27FC236}">
                  <a16:creationId xmlns:a16="http://schemas.microsoft.com/office/drawing/2014/main" id="{FEFB334E-4A64-5A4A-8B30-B92561D2FEFD}"/>
                </a:ext>
              </a:extLst>
            </p:cNvPr>
            <p:cNvPicPr>
              <a:picLocks noChangeAspect="1"/>
            </p:cNvPicPr>
            <p:nvPr userDrawn="1"/>
          </p:nvPicPr>
          <p:blipFill>
            <a:blip r:embed="rId2"/>
            <a:stretch>
              <a:fillRect/>
            </a:stretch>
          </p:blipFill>
          <p:spPr>
            <a:xfrm>
              <a:off x="253827" y="406139"/>
              <a:ext cx="364838" cy="503225"/>
            </a:xfrm>
            <a:prstGeom prst="rect">
              <a:avLst/>
            </a:prstGeom>
          </p:spPr>
        </p:pic>
      </p:grpSp>
      <p:pic>
        <p:nvPicPr>
          <p:cNvPr id="15" name="Picture 14">
            <a:extLst>
              <a:ext uri="{FF2B5EF4-FFF2-40B4-BE49-F238E27FC236}">
                <a16:creationId xmlns:a16="http://schemas.microsoft.com/office/drawing/2014/main" id="{7617E5CC-81DF-BF4D-BCA8-8F6F9E5570D8}"/>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1517853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E61ACED5-CE94-FA4D-8189-83767C5A05B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81951" y="1203650"/>
            <a:ext cx="7332861" cy="5224702"/>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29114" y="1203650"/>
            <a:ext cx="3110400" cy="5226157"/>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9" name="Picture 18">
            <a:extLst>
              <a:ext uri="{FF2B5EF4-FFF2-40B4-BE49-F238E27FC236}">
                <a16:creationId xmlns:a16="http://schemas.microsoft.com/office/drawing/2014/main" id="{074179F0-2A37-454E-B2B5-4DE3F5C9935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89F7D546-18CC-6842-B381-A69F73414DA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B4CF646D-9C7F-D24A-AABB-C98BDDDB0A7A}"/>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6" name="Pentagon 15">
              <a:extLst>
                <a:ext uri="{FF2B5EF4-FFF2-40B4-BE49-F238E27FC236}">
                  <a16:creationId xmlns:a16="http://schemas.microsoft.com/office/drawing/2014/main" id="{C2766ED8-01E7-6C44-BCC7-66C2A8696137}"/>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a:extLst>
                <a:ext uri="{FF2B5EF4-FFF2-40B4-BE49-F238E27FC236}">
                  <a16:creationId xmlns:a16="http://schemas.microsoft.com/office/drawing/2014/main" id="{021E3319-89D9-F54B-8F64-DC28FC4588E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Mental health update</a:t>
              </a:r>
            </a:p>
          </p:txBody>
        </p:sp>
        <p:pic>
          <p:nvPicPr>
            <p:cNvPr id="20" name="Picture 19" descr="Icon&#10;&#10;Description automatically generated">
              <a:extLst>
                <a:ext uri="{FF2B5EF4-FFF2-40B4-BE49-F238E27FC236}">
                  <a16:creationId xmlns:a16="http://schemas.microsoft.com/office/drawing/2014/main" id="{7B27279B-5939-D54E-97DE-5476394E8DEA}"/>
                </a:ext>
              </a:extLst>
            </p:cNvPr>
            <p:cNvPicPr>
              <a:picLocks noChangeAspect="1"/>
            </p:cNvPicPr>
            <p:nvPr userDrawn="1"/>
          </p:nvPicPr>
          <p:blipFill>
            <a:blip r:embed="rId3"/>
            <a:stretch>
              <a:fillRect/>
            </a:stretch>
          </p:blipFill>
          <p:spPr>
            <a:xfrm>
              <a:off x="253827" y="406139"/>
              <a:ext cx="364838" cy="503225"/>
            </a:xfrm>
            <a:prstGeom prst="rect">
              <a:avLst/>
            </a:prstGeom>
          </p:spPr>
        </p:pic>
      </p:grpSp>
    </p:spTree>
    <p:extLst>
      <p:ext uri="{BB962C8B-B14F-4D97-AF65-F5344CB8AC3E}">
        <p14:creationId xmlns:p14="http://schemas.microsoft.com/office/powerpoint/2010/main" val="172529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7552" y="1653903"/>
            <a:ext cx="5306060" cy="4774447"/>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6" name="Text Placeholder 2">
            <a:extLst>
              <a:ext uri="{FF2B5EF4-FFF2-40B4-BE49-F238E27FC236}">
                <a16:creationId xmlns:a16="http://schemas.microsoft.com/office/drawing/2014/main" id="{5BD0636A-C2B3-C249-A817-924A6823918C}"/>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22" name="Group 21">
            <a:extLst>
              <a:ext uri="{FF2B5EF4-FFF2-40B4-BE49-F238E27FC236}">
                <a16:creationId xmlns:a16="http://schemas.microsoft.com/office/drawing/2014/main" id="{E3E58292-1D9E-1642-A55F-576AFD8ED904}"/>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BBD1B6A4-60F4-8147-9309-A9FDED406F65}"/>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4" name="Pentagon 23">
              <a:extLst>
                <a:ext uri="{FF2B5EF4-FFF2-40B4-BE49-F238E27FC236}">
                  <a16:creationId xmlns:a16="http://schemas.microsoft.com/office/drawing/2014/main" id="{73340767-9CB9-E348-87D8-E1D7598A4699}"/>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a:extLst>
                <a:ext uri="{FF2B5EF4-FFF2-40B4-BE49-F238E27FC236}">
                  <a16:creationId xmlns:a16="http://schemas.microsoft.com/office/drawing/2014/main" id="{1209F7B3-380F-D143-9DD1-3B0DBEC52BEA}"/>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Mental health update</a:t>
              </a:r>
            </a:p>
          </p:txBody>
        </p:sp>
        <p:pic>
          <p:nvPicPr>
            <p:cNvPr id="26" name="Picture 25" descr="Icon&#10;&#10;Description automatically generated">
              <a:extLst>
                <a:ext uri="{FF2B5EF4-FFF2-40B4-BE49-F238E27FC236}">
                  <a16:creationId xmlns:a16="http://schemas.microsoft.com/office/drawing/2014/main" id="{9109A3E3-55A8-C944-868B-9C423757F86E}"/>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5FB97409-E2B9-334D-9D6C-2D6709F9F678}"/>
              </a:ext>
            </a:extLst>
          </p:cNvPr>
          <p:cNvSpPr/>
          <p:nvPr userDrawn="1"/>
        </p:nvSpPr>
        <p:spPr>
          <a:xfrm>
            <a:off x="6626614" y="3971870"/>
            <a:ext cx="5163332" cy="246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E8A57A-13D6-394E-B4F1-1BAE89BC70B6}"/>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Content Placeholder 13">
            <a:extLst>
              <a:ext uri="{FF2B5EF4-FFF2-40B4-BE49-F238E27FC236}">
                <a16:creationId xmlns:a16="http://schemas.microsoft.com/office/drawing/2014/main" id="{AF014F5D-74AF-9D45-BCB3-12902C297CB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Text Placeholder 2">
            <a:extLst>
              <a:ext uri="{FF2B5EF4-FFF2-40B4-BE49-F238E27FC236}">
                <a16:creationId xmlns:a16="http://schemas.microsoft.com/office/drawing/2014/main" id="{235A741C-73B7-8A42-949C-70CC9B089E7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3" name="Content Placeholder 13">
            <a:extLst>
              <a:ext uri="{FF2B5EF4-FFF2-40B4-BE49-F238E27FC236}">
                <a16:creationId xmlns:a16="http://schemas.microsoft.com/office/drawing/2014/main" id="{19FEBD81-E67E-8E47-A553-65A28176953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39CF8C09-4C30-6C4B-85C7-9DC78188BE04}"/>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1829250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5960" y="1677437"/>
            <a:ext cx="3441600" cy="4752000"/>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92A70026-9244-8C49-B43B-E953049D0C35}"/>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C188FB6B-8358-5E47-A57A-2F1D4005BD4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4" name="Pentagon 23">
              <a:extLst>
                <a:ext uri="{FF2B5EF4-FFF2-40B4-BE49-F238E27FC236}">
                  <a16:creationId xmlns:a16="http://schemas.microsoft.com/office/drawing/2014/main" id="{118F6A10-27E1-7F43-870C-79A470442DBC}"/>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a:extLst>
                <a:ext uri="{FF2B5EF4-FFF2-40B4-BE49-F238E27FC236}">
                  <a16:creationId xmlns:a16="http://schemas.microsoft.com/office/drawing/2014/main" id="{72919700-0829-BA47-AA9F-9752122374C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Mental Health</a:t>
              </a:r>
            </a:p>
          </p:txBody>
        </p:sp>
        <p:pic>
          <p:nvPicPr>
            <p:cNvPr id="26" name="Picture 25" descr="Icon&#10;&#10;Description automatically generated">
              <a:extLst>
                <a:ext uri="{FF2B5EF4-FFF2-40B4-BE49-F238E27FC236}">
                  <a16:creationId xmlns:a16="http://schemas.microsoft.com/office/drawing/2014/main" id="{EC2F96E4-1F1C-F74C-B479-494DA8006AB2}"/>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7037C064-A27B-004A-A7DC-F470431574C6}"/>
              </a:ext>
            </a:extLst>
          </p:cNvPr>
          <p:cNvSpPr/>
          <p:nvPr userDrawn="1"/>
        </p:nvSpPr>
        <p:spPr>
          <a:xfrm>
            <a:off x="8406971" y="1223637"/>
            <a:ext cx="3420000" cy="5212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C063C2C2-CC27-E646-855B-AE0CE1AA9525}"/>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Content Placeholder 13">
            <a:extLst>
              <a:ext uri="{FF2B5EF4-FFF2-40B4-BE49-F238E27FC236}">
                <a16:creationId xmlns:a16="http://schemas.microsoft.com/office/drawing/2014/main" id="{1D67AD60-7428-B64A-8F53-43FCD8FA6794}"/>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Content Placeholder 13">
            <a:extLst>
              <a:ext uri="{FF2B5EF4-FFF2-40B4-BE49-F238E27FC236}">
                <a16:creationId xmlns:a16="http://schemas.microsoft.com/office/drawing/2014/main" id="{71C48C06-6594-0D43-B91A-6FE434A9B4F9}"/>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7" name="TextBox 16">
            <a:extLst>
              <a:ext uri="{FF2B5EF4-FFF2-40B4-BE49-F238E27FC236}">
                <a16:creationId xmlns:a16="http://schemas.microsoft.com/office/drawing/2014/main" id="{B82B5AF3-3F46-47F9-A808-BA64C9D3C407}"/>
              </a:ext>
            </a:extLst>
          </p:cNvPr>
          <p:cNvSpPr txBox="1"/>
          <p:nvPr userDrawn="1"/>
        </p:nvSpPr>
        <p:spPr>
          <a:xfrm>
            <a:off x="981943" y="119219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Overview</a:t>
            </a:r>
          </a:p>
        </p:txBody>
      </p:sp>
      <p:sp>
        <p:nvSpPr>
          <p:cNvPr id="19" name="TextBox 18">
            <a:extLst>
              <a:ext uri="{FF2B5EF4-FFF2-40B4-BE49-F238E27FC236}">
                <a16:creationId xmlns:a16="http://schemas.microsoft.com/office/drawing/2014/main" id="{CDA51CC7-5DE9-4F17-B363-AC8D08021CDB}"/>
              </a:ext>
            </a:extLst>
          </p:cNvPr>
          <p:cNvSpPr txBox="1"/>
          <p:nvPr userDrawn="1"/>
        </p:nvSpPr>
        <p:spPr>
          <a:xfrm>
            <a:off x="4694457" y="121752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Key Data</a:t>
            </a:r>
          </a:p>
        </p:txBody>
      </p:sp>
      <p:sp>
        <p:nvSpPr>
          <p:cNvPr id="20" name="TextBox 19">
            <a:extLst>
              <a:ext uri="{FF2B5EF4-FFF2-40B4-BE49-F238E27FC236}">
                <a16:creationId xmlns:a16="http://schemas.microsoft.com/office/drawing/2014/main" id="{0B8F932A-EBC6-4DC7-8BF9-A4759E3742FA}"/>
              </a:ext>
            </a:extLst>
          </p:cNvPr>
          <p:cNvSpPr txBox="1"/>
          <p:nvPr userDrawn="1"/>
        </p:nvSpPr>
        <p:spPr>
          <a:xfrm>
            <a:off x="8406971" y="1217524"/>
            <a:ext cx="3420000" cy="400110"/>
          </a:xfrm>
          <a:prstGeom prst="rect">
            <a:avLst/>
          </a:prstGeom>
          <a:noFill/>
        </p:spPr>
        <p:txBody>
          <a:bodyPr wrap="square" rtlCol="0">
            <a:spAutoFit/>
          </a:bodyPr>
          <a:lstStyle/>
          <a:p>
            <a:r>
              <a:rPr lang="en-GB" sz="2000" b="1">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453422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F364133F-F584-5A49-9BF5-333888E9D1A6}"/>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grpSp>
        <p:nvGrpSpPr>
          <p:cNvPr id="10" name="Group 9">
            <a:extLst>
              <a:ext uri="{FF2B5EF4-FFF2-40B4-BE49-F238E27FC236}">
                <a16:creationId xmlns:a16="http://schemas.microsoft.com/office/drawing/2014/main" id="{AAD29713-00BD-954F-B1EF-E8400DD81E53}"/>
              </a:ext>
            </a:extLst>
          </p:cNvPr>
          <p:cNvGrpSpPr/>
          <p:nvPr userDrawn="1"/>
        </p:nvGrpSpPr>
        <p:grpSpPr>
          <a:xfrm>
            <a:off x="1" y="307309"/>
            <a:ext cx="11720518" cy="713128"/>
            <a:chOff x="1" y="307309"/>
            <a:chExt cx="11720518" cy="713128"/>
          </a:xfrm>
        </p:grpSpPr>
        <p:sp>
          <p:nvSpPr>
            <p:cNvPr id="15" name="Pentagon 6">
              <a:extLst>
                <a:ext uri="{FF2B5EF4-FFF2-40B4-BE49-F238E27FC236}">
                  <a16:creationId xmlns:a16="http://schemas.microsoft.com/office/drawing/2014/main" id="{807575D7-E4C6-0145-AB1E-381999F022EE}"/>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6" name="Pentagon 15">
              <a:extLst>
                <a:ext uri="{FF2B5EF4-FFF2-40B4-BE49-F238E27FC236}">
                  <a16:creationId xmlns:a16="http://schemas.microsoft.com/office/drawing/2014/main" id="{B9F78723-7608-1948-98CE-029ABFA444FD}"/>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80A1BB7E-B753-6946-A35D-DC9734C25B39}"/>
                </a:ext>
              </a:extLst>
            </p:cNvPr>
            <p:cNvPicPr>
              <a:picLocks noChangeAspect="1"/>
            </p:cNvPicPr>
            <p:nvPr userDrawn="1"/>
          </p:nvPicPr>
          <p:blipFill>
            <a:blip r:embed="rId2"/>
            <a:srcRect/>
            <a:stretch/>
          </p:blipFill>
          <p:spPr>
            <a:xfrm>
              <a:off x="188291" y="404739"/>
              <a:ext cx="506023" cy="506023"/>
            </a:xfrm>
            <a:prstGeom prst="rect">
              <a:avLst/>
            </a:prstGeom>
          </p:spPr>
        </p:pic>
      </p:grpSp>
      <p:sp>
        <p:nvSpPr>
          <p:cNvPr id="25" name="Title Placeholder 1">
            <a:extLst>
              <a:ext uri="{FF2B5EF4-FFF2-40B4-BE49-F238E27FC236}">
                <a16:creationId xmlns:a16="http://schemas.microsoft.com/office/drawing/2014/main" id="{6D029AC5-49AC-FC4D-B3B7-10C6E73AC48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3" name="Content Placeholder 2"/>
          <p:cNvSpPr>
            <a:spLocks noGrp="1"/>
          </p:cNvSpPr>
          <p:nvPr>
            <p:ph idx="1" hasCustomPrompt="1"/>
          </p:nvPr>
        </p:nvSpPr>
        <p:spPr>
          <a:xfrm>
            <a:off x="981951" y="1223320"/>
            <a:ext cx="10793533"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0C630D9D-3988-7F41-BDA3-F58AAEEFAA9A}"/>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3990374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9093718B-1E5B-DE48-83A5-0DEBDE7619E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81951" y="1223320"/>
            <a:ext cx="10532717"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203FC31E-E29C-7647-AB36-E8D24D9A6D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4" name="Group 23">
            <a:extLst>
              <a:ext uri="{FF2B5EF4-FFF2-40B4-BE49-F238E27FC236}">
                <a16:creationId xmlns:a16="http://schemas.microsoft.com/office/drawing/2014/main" id="{A455CE7A-36F6-D947-8C24-6CA5C509B802}"/>
              </a:ext>
            </a:extLst>
          </p:cNvPr>
          <p:cNvGrpSpPr/>
          <p:nvPr userDrawn="1"/>
        </p:nvGrpSpPr>
        <p:grpSpPr>
          <a:xfrm>
            <a:off x="1" y="307309"/>
            <a:ext cx="11720518" cy="713128"/>
            <a:chOff x="1" y="307309"/>
            <a:chExt cx="11720518" cy="713128"/>
          </a:xfrm>
        </p:grpSpPr>
        <p:sp>
          <p:nvSpPr>
            <p:cNvPr id="25" name="Pentagon 6">
              <a:extLst>
                <a:ext uri="{FF2B5EF4-FFF2-40B4-BE49-F238E27FC236}">
                  <a16:creationId xmlns:a16="http://schemas.microsoft.com/office/drawing/2014/main" id="{0CE1115C-4CE0-4746-A040-0108BAB021C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6" name="Pentagon 25">
              <a:extLst>
                <a:ext uri="{FF2B5EF4-FFF2-40B4-BE49-F238E27FC236}">
                  <a16:creationId xmlns:a16="http://schemas.microsoft.com/office/drawing/2014/main" id="{50CD76BF-DAA9-1445-9F11-37C2D5E27A5C}"/>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77D154C6-89E9-3C44-83C0-2E855B08B8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28" name="Title Placeholder 1">
            <a:extLst>
              <a:ext uri="{FF2B5EF4-FFF2-40B4-BE49-F238E27FC236}">
                <a16:creationId xmlns:a16="http://schemas.microsoft.com/office/drawing/2014/main" id="{D1EA4E53-09C1-6F42-A5D6-938321CC7D89}"/>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258264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45FB9E68-5E02-6241-B9B1-7952F57D0692}"/>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0A683E2-6C64-2C46-81A7-4D41139D083E}"/>
              </a:ext>
            </a:extLst>
          </p:cNvPr>
          <p:cNvGrpSpPr/>
          <p:nvPr userDrawn="1"/>
        </p:nvGrpSpPr>
        <p:grpSpPr>
          <a:xfrm>
            <a:off x="1" y="302303"/>
            <a:ext cx="11728638" cy="718639"/>
            <a:chOff x="1" y="302303"/>
            <a:chExt cx="11728638" cy="718639"/>
          </a:xfrm>
        </p:grpSpPr>
        <p:sp>
          <p:nvSpPr>
            <p:cNvPr id="7" name="Pentagon 6">
              <a:extLst>
                <a:ext uri="{FF2B5EF4-FFF2-40B4-BE49-F238E27FC236}">
                  <a16:creationId xmlns:a16="http://schemas.microsoft.com/office/drawing/2014/main" id="{F5E314A3-F96F-5943-A21F-CC5112DDFAA8}"/>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a:solidFill>
                    <a:schemeClr val="tx1"/>
                  </a:solidFill>
                </a:rPr>
                <a:t>Vaccination service update</a:t>
              </a:r>
            </a:p>
          </p:txBody>
        </p:sp>
        <p:pic>
          <p:nvPicPr>
            <p:cNvPr id="12" name="Picture 11" descr="Shape, icon&#10;&#10;Description automatically generated">
              <a:extLst>
                <a:ext uri="{FF2B5EF4-FFF2-40B4-BE49-F238E27FC236}">
                  <a16:creationId xmlns:a16="http://schemas.microsoft.com/office/drawing/2014/main" id="{0B3D6691-B8C8-EF40-8119-788C0920DE2A}"/>
                </a:ext>
              </a:extLst>
            </p:cNvPr>
            <p:cNvPicPr>
              <a:picLocks noChangeAspect="1"/>
            </p:cNvPicPr>
            <p:nvPr userDrawn="1"/>
          </p:nvPicPr>
          <p:blipFill>
            <a:blip r:embed="rId2"/>
            <a:stretch>
              <a:fillRect/>
            </a:stretch>
          </p:blipFill>
          <p:spPr>
            <a:xfrm>
              <a:off x="184046" y="404367"/>
              <a:ext cx="504402" cy="502170"/>
            </a:xfrm>
            <a:prstGeom prst="rect">
              <a:avLst/>
            </a:prstGeom>
          </p:spPr>
        </p:pic>
      </p:grpSp>
      <p:sp>
        <p:nvSpPr>
          <p:cNvPr id="3" name="Content Placeholder 2"/>
          <p:cNvSpPr>
            <a:spLocks noGrp="1"/>
          </p:cNvSpPr>
          <p:nvPr>
            <p:ph idx="1" hasCustomPrompt="1"/>
          </p:nvPr>
        </p:nvSpPr>
        <p:spPr>
          <a:xfrm>
            <a:off x="981951" y="1223320"/>
            <a:ext cx="10793533" cy="5214550"/>
          </a:xfrm>
        </p:spPr>
        <p:txBody>
          <a:bodyPr lIns="108000" tIns="108000" r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DFB69170-65B9-5645-A34B-E2B884F32737}"/>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8990437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7552" y="1667781"/>
            <a:ext cx="5306060" cy="4762341"/>
          </a:xfrm>
        </p:spPr>
        <p:txBody>
          <a:bodyPr lIns="108000" tIns="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3" name="Text Placeholder 2">
            <a:extLst>
              <a:ext uri="{FF2B5EF4-FFF2-40B4-BE49-F238E27FC236}">
                <a16:creationId xmlns:a16="http://schemas.microsoft.com/office/drawing/2014/main" id="{61927AB9-DD10-CA46-8452-0F442BCDDB19}"/>
              </a:ext>
            </a:extLst>
          </p:cNvPr>
          <p:cNvSpPr>
            <a:spLocks noGrp="1"/>
          </p:cNvSpPr>
          <p:nvPr>
            <p:ph type="body" idx="12" hasCustomPrompt="1"/>
          </p:nvPr>
        </p:nvSpPr>
        <p:spPr>
          <a:xfrm>
            <a:off x="967281" y="1224652"/>
            <a:ext cx="531353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1" name="Rectangle 30">
            <a:extLst>
              <a:ext uri="{FF2B5EF4-FFF2-40B4-BE49-F238E27FC236}">
                <a16:creationId xmlns:a16="http://schemas.microsoft.com/office/drawing/2014/main" id="{31FB94F9-E03A-5D46-AF97-254210BF4E5B}"/>
              </a:ext>
            </a:extLst>
          </p:cNvPr>
          <p:cNvSpPr/>
          <p:nvPr userDrawn="1"/>
        </p:nvSpPr>
        <p:spPr>
          <a:xfrm>
            <a:off x="6626614" y="3971870"/>
            <a:ext cx="5163332" cy="246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C3053B98-8C65-E146-84F9-CBF49777DD4F}"/>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ontent Placeholder 13">
            <a:extLst>
              <a:ext uri="{FF2B5EF4-FFF2-40B4-BE49-F238E27FC236}">
                <a16:creationId xmlns:a16="http://schemas.microsoft.com/office/drawing/2014/main" id="{D426B931-5FD9-B749-B86A-B5F6777E122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D5F73E6C-D424-F84D-8467-F14095BEBFB7}"/>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3C877175-1322-1A4D-A21B-045B22DC0C4D}"/>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6BEDFB51-DEEE-7149-92F5-7A5FDAC23FAE}"/>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7" name="Group 36">
            <a:extLst>
              <a:ext uri="{FF2B5EF4-FFF2-40B4-BE49-F238E27FC236}">
                <a16:creationId xmlns:a16="http://schemas.microsoft.com/office/drawing/2014/main" id="{E4FF7602-EF7A-0146-857E-4EA7EFCFBC01}"/>
              </a:ext>
            </a:extLst>
          </p:cNvPr>
          <p:cNvGrpSpPr/>
          <p:nvPr userDrawn="1"/>
        </p:nvGrpSpPr>
        <p:grpSpPr>
          <a:xfrm>
            <a:off x="1" y="307309"/>
            <a:ext cx="11720518" cy="713128"/>
            <a:chOff x="1" y="307309"/>
            <a:chExt cx="11720518" cy="713128"/>
          </a:xfrm>
        </p:grpSpPr>
        <p:sp>
          <p:nvSpPr>
            <p:cNvPr id="38" name="Pentagon 6">
              <a:extLst>
                <a:ext uri="{FF2B5EF4-FFF2-40B4-BE49-F238E27FC236}">
                  <a16:creationId xmlns:a16="http://schemas.microsoft.com/office/drawing/2014/main" id="{F4F8BC36-1293-424D-B351-191A500CD828}"/>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9" name="Pentagon 38">
              <a:extLst>
                <a:ext uri="{FF2B5EF4-FFF2-40B4-BE49-F238E27FC236}">
                  <a16:creationId xmlns:a16="http://schemas.microsoft.com/office/drawing/2014/main" id="{8CF969AA-2D2B-4641-9DE1-31C292AFABDF}"/>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F32FA271-926C-D143-A331-39335F5439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1" name="Title Placeholder 1">
            <a:extLst>
              <a:ext uri="{FF2B5EF4-FFF2-40B4-BE49-F238E27FC236}">
                <a16:creationId xmlns:a16="http://schemas.microsoft.com/office/drawing/2014/main" id="{C73C88C4-DC49-AB46-A8F0-D3AC6303CB4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4041210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7" y="-2203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a:t>
            </a:r>
          </a:p>
        </p:txBody>
      </p:sp>
      <p:sp>
        <p:nvSpPr>
          <p:cNvPr id="3" name="Content Placeholder 2"/>
          <p:cNvSpPr>
            <a:spLocks noGrp="1"/>
          </p:cNvSpPr>
          <p:nvPr>
            <p:ph idx="1" hasCustomPrompt="1"/>
          </p:nvPr>
        </p:nvSpPr>
        <p:spPr>
          <a:xfrm>
            <a:off x="965959" y="1677120"/>
            <a:ext cx="3441600" cy="4750914"/>
          </a:xfrm>
        </p:spPr>
        <p:txBody>
          <a:bodyPr lIns="108000" tIns="0" r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959C0A5-9449-034D-BD24-EA22D4AD5D2D}"/>
              </a:ext>
            </a:extLst>
          </p:cNvPr>
          <p:cNvSpPr/>
          <p:nvPr userDrawn="1"/>
        </p:nvSpPr>
        <p:spPr>
          <a:xfrm>
            <a:off x="8406971" y="1223637"/>
            <a:ext cx="3420000" cy="521298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72339AE-8206-784D-B4FB-0A7156D5863C}"/>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ontent Placeholder 13">
            <a:extLst>
              <a:ext uri="{FF2B5EF4-FFF2-40B4-BE49-F238E27FC236}">
                <a16:creationId xmlns:a16="http://schemas.microsoft.com/office/drawing/2014/main" id="{49E35E3E-102F-EC4E-922D-B7DE227040CD}"/>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38ECB196-4D48-0149-BE1C-0D2B913A50E4}"/>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42" name="Group 41">
            <a:extLst>
              <a:ext uri="{FF2B5EF4-FFF2-40B4-BE49-F238E27FC236}">
                <a16:creationId xmlns:a16="http://schemas.microsoft.com/office/drawing/2014/main" id="{EC655D54-82FA-D149-B4ED-837584F90F8B}"/>
              </a:ext>
            </a:extLst>
          </p:cNvPr>
          <p:cNvGrpSpPr/>
          <p:nvPr userDrawn="1"/>
        </p:nvGrpSpPr>
        <p:grpSpPr>
          <a:xfrm>
            <a:off x="1" y="307309"/>
            <a:ext cx="11720518" cy="713128"/>
            <a:chOff x="1" y="307309"/>
            <a:chExt cx="11720518" cy="713128"/>
          </a:xfrm>
        </p:grpSpPr>
        <p:sp>
          <p:nvSpPr>
            <p:cNvPr id="43" name="Pentagon 6">
              <a:extLst>
                <a:ext uri="{FF2B5EF4-FFF2-40B4-BE49-F238E27FC236}">
                  <a16:creationId xmlns:a16="http://schemas.microsoft.com/office/drawing/2014/main" id="{57510873-D0EC-DB4C-84EE-87B581DBD65B}"/>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4" name="Pentagon 43">
              <a:extLst>
                <a:ext uri="{FF2B5EF4-FFF2-40B4-BE49-F238E27FC236}">
                  <a16:creationId xmlns:a16="http://schemas.microsoft.com/office/drawing/2014/main" id="{58E93C58-55FA-364C-B7FC-ABFF22E0A885}"/>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ED23618C-FE38-2F44-8618-3A9F446B8AAA}"/>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6" name="Title Placeholder 1">
            <a:extLst>
              <a:ext uri="{FF2B5EF4-FFF2-40B4-BE49-F238E27FC236}">
                <a16:creationId xmlns:a16="http://schemas.microsoft.com/office/drawing/2014/main" id="{51C4E545-F87B-494B-8877-6FF48758FD5F}"/>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20" name="TextBox 19">
            <a:extLst>
              <a:ext uri="{FF2B5EF4-FFF2-40B4-BE49-F238E27FC236}">
                <a16:creationId xmlns:a16="http://schemas.microsoft.com/office/drawing/2014/main" id="{ABE0C226-4898-4291-85A4-F18DE36F925F}"/>
              </a:ext>
            </a:extLst>
          </p:cNvPr>
          <p:cNvSpPr txBox="1"/>
          <p:nvPr userDrawn="1"/>
        </p:nvSpPr>
        <p:spPr>
          <a:xfrm>
            <a:off x="981943" y="119219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Overview</a:t>
            </a:r>
          </a:p>
        </p:txBody>
      </p:sp>
      <p:sp>
        <p:nvSpPr>
          <p:cNvPr id="21" name="TextBox 20">
            <a:extLst>
              <a:ext uri="{FF2B5EF4-FFF2-40B4-BE49-F238E27FC236}">
                <a16:creationId xmlns:a16="http://schemas.microsoft.com/office/drawing/2014/main" id="{381499E3-09C4-4D38-A1DB-ECAEF09672AD}"/>
              </a:ext>
            </a:extLst>
          </p:cNvPr>
          <p:cNvSpPr txBox="1"/>
          <p:nvPr userDrawn="1"/>
        </p:nvSpPr>
        <p:spPr>
          <a:xfrm>
            <a:off x="4694457" y="121752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Key Data</a:t>
            </a:r>
          </a:p>
        </p:txBody>
      </p:sp>
      <p:sp>
        <p:nvSpPr>
          <p:cNvPr id="22" name="TextBox 21">
            <a:extLst>
              <a:ext uri="{FF2B5EF4-FFF2-40B4-BE49-F238E27FC236}">
                <a16:creationId xmlns:a16="http://schemas.microsoft.com/office/drawing/2014/main" id="{D325F131-6A6D-4663-B6DB-F7FFC142D1D3}"/>
              </a:ext>
            </a:extLst>
          </p:cNvPr>
          <p:cNvSpPr txBox="1"/>
          <p:nvPr userDrawn="1"/>
        </p:nvSpPr>
        <p:spPr>
          <a:xfrm>
            <a:off x="8406971" y="1217524"/>
            <a:ext cx="3420000" cy="400110"/>
          </a:xfrm>
          <a:prstGeom prst="rect">
            <a:avLst/>
          </a:prstGeom>
          <a:noFill/>
        </p:spPr>
        <p:txBody>
          <a:bodyPr wrap="square" rtlCol="0">
            <a:spAutoFit/>
          </a:bodyPr>
          <a:lstStyle/>
          <a:p>
            <a:r>
              <a:rPr lang="en-GB" sz="2000" b="1">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2526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3"/>
            <a:ext cx="10715856" cy="1189502"/>
          </a:xfrm>
        </p:spPr>
        <p:txBody>
          <a:bodyPr lIns="108000">
            <a:normAutofit/>
          </a:bodyPr>
          <a:lstStyle>
            <a:lvl1pPr>
              <a:defRPr sz="3600"/>
            </a:lvl1pPr>
          </a:lstStyle>
          <a:p>
            <a:r>
              <a:rPr lang="en-US"/>
              <a:t>Click to edit Master title style</a:t>
            </a:r>
          </a:p>
        </p:txBody>
      </p:sp>
      <p:sp>
        <p:nvSpPr>
          <p:cNvPr id="3" name="Content Placeholder 2"/>
          <p:cNvSpPr>
            <a:spLocks noGrp="1"/>
          </p:cNvSpPr>
          <p:nvPr>
            <p:ph idx="1" hasCustomPrompt="1"/>
          </p:nvPr>
        </p:nvSpPr>
        <p:spPr>
          <a:xfrm>
            <a:off x="1029943" y="1904213"/>
            <a:ext cx="10715855" cy="4137149"/>
          </a:xfrm>
        </p:spPr>
        <p:txBody>
          <a:bodyPr lIns="10800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a:p>
        </p:txBody>
      </p:sp>
      <p:pic>
        <p:nvPicPr>
          <p:cNvPr id="7" name="Picture 6">
            <a:extLst>
              <a:ext uri="{FF2B5EF4-FFF2-40B4-BE49-F238E27FC236}">
                <a16:creationId xmlns:a16="http://schemas.microsoft.com/office/drawing/2014/main" id="{95296C1B-03D4-AD47-B040-2D508685558D}"/>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1015084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944" y="1828801"/>
            <a:ext cx="10715854" cy="2085905"/>
          </a:xfrm>
        </p:spPr>
        <p:txBody>
          <a:bodyPr lIns="108000" anchor="b"/>
          <a:lstStyle>
            <a:lvl1pPr algn="l">
              <a:defRPr sz="4000" b="0" cap="none"/>
            </a:lvl1pPr>
          </a:lstStyle>
          <a:p>
            <a:r>
              <a:rPr lang="en-US"/>
              <a:t>Click to edit Master title style</a:t>
            </a:r>
          </a:p>
        </p:txBody>
      </p:sp>
      <p:sp>
        <p:nvSpPr>
          <p:cNvPr id="3" name="Text Placeholder 2"/>
          <p:cNvSpPr>
            <a:spLocks noGrp="1"/>
          </p:cNvSpPr>
          <p:nvPr>
            <p:ph type="body" idx="1" hasCustomPrompt="1"/>
          </p:nvPr>
        </p:nvSpPr>
        <p:spPr>
          <a:xfrm>
            <a:off x="1029944" y="4117633"/>
            <a:ext cx="10715854" cy="963413"/>
          </a:xfrm>
        </p:spPr>
        <p:txBody>
          <a:bodyPr lIns="108000"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a:p>
        </p:txBody>
      </p:sp>
      <p:pic>
        <p:nvPicPr>
          <p:cNvPr id="7" name="Picture 6">
            <a:extLst>
              <a:ext uri="{FF2B5EF4-FFF2-40B4-BE49-F238E27FC236}">
                <a16:creationId xmlns:a16="http://schemas.microsoft.com/office/drawing/2014/main" id="{C44ABF8D-DD1B-5C43-B5D0-CCD573D50EE3}"/>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21424465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5" cy="1189503"/>
          </a:xfrm>
        </p:spPr>
        <p:txBody>
          <a:bodyPr lIns="108000"/>
          <a:lstStyle/>
          <a:p>
            <a:r>
              <a:rPr lang="en-US"/>
              <a:t>Click to edit Master title style</a:t>
            </a:r>
          </a:p>
        </p:txBody>
      </p:sp>
      <p:sp>
        <p:nvSpPr>
          <p:cNvPr id="3" name="Content Placeholder 2"/>
          <p:cNvSpPr>
            <a:spLocks noGrp="1"/>
          </p:cNvSpPr>
          <p:nvPr>
            <p:ph sz="half" idx="1"/>
          </p:nvPr>
        </p:nvSpPr>
        <p:spPr>
          <a:xfrm>
            <a:off x="1031238" y="1904214"/>
            <a:ext cx="5249560" cy="41371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96239" y="1904215"/>
            <a:ext cx="5249559" cy="41371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9450828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6" cy="118950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29942" y="1904213"/>
            <a:ext cx="5211913"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9942" y="2612074"/>
            <a:ext cx="5211913"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33890" y="1904213"/>
            <a:ext cx="5211907"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33892" y="2612074"/>
            <a:ext cx="5211906"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973662" y="6041362"/>
            <a:ext cx="911939" cy="365125"/>
          </a:xfrm>
        </p:spPr>
        <p:txBody>
          <a:bodyPr/>
          <a:lstStyle/>
          <a:p>
            <a:fld id="{B61BEF0D-F0BB-DE4B-95CE-6DB70DBA9567}" type="datetimeFigureOut">
              <a:rPr lang="en-US" smtClean="0"/>
              <a:pPr/>
              <a:t>6/20/2022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1062458"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07611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1189504"/>
          </a:xfrm>
        </p:spPr>
        <p:txBody>
          <a:bodyPr/>
          <a:lstStyle/>
          <a:p>
            <a:r>
              <a:rPr lang="en-US"/>
              <a:t>Click to edit Master title style</a:t>
            </a:r>
          </a:p>
        </p:txBody>
      </p:sp>
      <p:sp>
        <p:nvSpPr>
          <p:cNvPr id="3" name="Date Placeholder 2"/>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3900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65971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3" y="1904214"/>
            <a:ext cx="4277347" cy="872855"/>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hasCustomPrompt="1"/>
          </p:nvPr>
        </p:nvSpPr>
        <p:spPr>
          <a:xfrm>
            <a:off x="5685658" y="1904214"/>
            <a:ext cx="6060140" cy="4137147"/>
          </a:xfrm>
        </p:spPr>
        <p:txBody>
          <a:bodyPr lIns="10800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9943" y="2956178"/>
            <a:ext cx="4277347" cy="3085183"/>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a:p>
        </p:txBody>
      </p:sp>
      <p:sp>
        <p:nvSpPr>
          <p:cNvPr id="8" name="Title 1">
            <a:extLst>
              <a:ext uri="{FF2B5EF4-FFF2-40B4-BE49-F238E27FC236}">
                <a16:creationId xmlns:a16="http://schemas.microsoft.com/office/drawing/2014/main" id="{8F7E93EA-2B90-3143-8C2E-674C826E4BFA}"/>
              </a:ext>
            </a:extLst>
          </p:cNvPr>
          <p:cNvSpPr txBox="1">
            <a:spLocks/>
          </p:cNvSpPr>
          <p:nvPr userDrawn="1"/>
        </p:nvSpPr>
        <p:spPr>
          <a:xfrm>
            <a:off x="1029944" y="451511"/>
            <a:ext cx="10715854" cy="1047092"/>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Click to edit Master title style</a:t>
            </a:r>
          </a:p>
        </p:txBody>
      </p:sp>
    </p:spTree>
    <p:extLst>
      <p:ext uri="{BB962C8B-B14F-4D97-AF65-F5344CB8AC3E}">
        <p14:creationId xmlns:p14="http://schemas.microsoft.com/office/powerpoint/2010/main" val="31210569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800600"/>
            <a:ext cx="10715852"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029943" y="609600"/>
            <a:ext cx="10715853"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029944" y="5367338"/>
            <a:ext cx="10715852"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9973661" y="6041362"/>
            <a:ext cx="911939" cy="365125"/>
          </a:xfrm>
        </p:spPr>
        <p:txBody>
          <a:bodyPr/>
          <a:lstStyle/>
          <a:p>
            <a:fld id="{B61BEF0D-F0BB-DE4B-95CE-6DB70DBA9567}" type="datetimeFigureOut">
              <a:rPr lang="en-US" smtClean="0"/>
              <a:pPr/>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062457"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5373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F7C4F535-B282-E740-A395-55B00A5F2920}"/>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981951" y="1223320"/>
            <a:ext cx="7332862" cy="5206803"/>
          </a:xfrm>
        </p:spPr>
        <p:txBody>
          <a:bodyPr lIns="108000" t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320"/>
            <a:ext cx="3110400" cy="5206487"/>
          </a:xfrm>
          <a:solidFill>
            <a:schemeClr val="bg1"/>
          </a:solidFill>
        </p:spPr>
        <p:txBody>
          <a:bodyPr lIns="144000" tIns="108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F0361696-F6FD-CA45-AEB6-97EE7EAF82D9}"/>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F8CB35FF-63A9-654C-8AB1-42F57B5FE788}"/>
              </a:ext>
            </a:extLst>
          </p:cNvPr>
          <p:cNvGrpSpPr/>
          <p:nvPr userDrawn="1"/>
        </p:nvGrpSpPr>
        <p:grpSpPr>
          <a:xfrm>
            <a:off x="1" y="302303"/>
            <a:ext cx="11728638" cy="718639"/>
            <a:chOff x="1" y="302303"/>
            <a:chExt cx="11728638" cy="718639"/>
          </a:xfrm>
        </p:grpSpPr>
        <p:sp>
          <p:nvSpPr>
            <p:cNvPr id="24" name="Pentagon 6">
              <a:extLst>
                <a:ext uri="{FF2B5EF4-FFF2-40B4-BE49-F238E27FC236}">
                  <a16:creationId xmlns:a16="http://schemas.microsoft.com/office/drawing/2014/main" id="{F2C0B4CA-B3EA-314D-ADC9-F5943BD00196}"/>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5" name="Pentagon 24">
              <a:extLst>
                <a:ext uri="{FF2B5EF4-FFF2-40B4-BE49-F238E27FC236}">
                  <a16:creationId xmlns:a16="http://schemas.microsoft.com/office/drawing/2014/main" id="{1EBD59C1-B428-F644-8D15-0A4F9082998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a:extLst>
                <a:ext uri="{FF2B5EF4-FFF2-40B4-BE49-F238E27FC236}">
                  <a16:creationId xmlns:a16="http://schemas.microsoft.com/office/drawing/2014/main" id="{FD4EA790-A347-CF43-820E-9D63F742BE07}"/>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a:solidFill>
                    <a:schemeClr val="tx1"/>
                  </a:solidFill>
                </a:rPr>
                <a:t>Vaccination service update</a:t>
              </a:r>
            </a:p>
          </p:txBody>
        </p:sp>
        <p:pic>
          <p:nvPicPr>
            <p:cNvPr id="27" name="Picture 26" descr="Shape, icon&#10;&#10;Description automatically generated">
              <a:extLst>
                <a:ext uri="{FF2B5EF4-FFF2-40B4-BE49-F238E27FC236}">
                  <a16:creationId xmlns:a16="http://schemas.microsoft.com/office/drawing/2014/main" id="{D5029520-5F0A-834A-92B0-6F76A0E57A96}"/>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19938468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3561689"/>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4" y="4460973"/>
            <a:ext cx="1071585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10235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609600"/>
            <a:ext cx="1036706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5340" y="3632200"/>
            <a:ext cx="10367062"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4" y="4470400"/>
            <a:ext cx="10367062"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20267"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09063" y="6041362"/>
            <a:ext cx="683339" cy="365125"/>
          </a:xfrm>
        </p:spPr>
        <p:txBody>
          <a:bodyPr/>
          <a:lstStyle/>
          <a:p>
            <a:fld id="{D57F1E4F-1CFF-5643-939E-217C01CDF565}" type="slidenum">
              <a:rPr lang="en-US" smtClean="0"/>
              <a:pPr/>
              <a:t>‹#›</a:t>
            </a:fld>
            <a:endParaRPr lang="en-US"/>
          </a:p>
        </p:txBody>
      </p:sp>
      <p:sp>
        <p:nvSpPr>
          <p:cNvPr id="20" name="TextBox 19"/>
          <p:cNvSpPr txBox="1"/>
          <p:nvPr/>
        </p:nvSpPr>
        <p:spPr>
          <a:xfrm>
            <a:off x="640481"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11404793"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021833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029943" y="1931988"/>
            <a:ext cx="10715853" cy="247033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3" y="4527448"/>
            <a:ext cx="10715853"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1"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2457"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866510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06282" y="537328"/>
            <a:ext cx="10334716" cy="3094872"/>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41105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41105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68861"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57657" y="6041362"/>
            <a:ext cx="683339" cy="365125"/>
          </a:xfrm>
        </p:spPr>
        <p:txBody>
          <a:bodyPr/>
          <a:lstStyle/>
          <a:p>
            <a:fld id="{D57F1E4F-1CFF-5643-939E-217C01CDF565}" type="slidenum">
              <a:rPr lang="en-US" smtClean="0"/>
              <a:pPr/>
              <a:t>‹#›</a:t>
            </a:fld>
            <a:endParaRPr lang="en-US"/>
          </a:p>
        </p:txBody>
      </p:sp>
      <p:sp>
        <p:nvSpPr>
          <p:cNvPr id="24" name="TextBox 23"/>
          <p:cNvSpPr txBox="1"/>
          <p:nvPr/>
        </p:nvSpPr>
        <p:spPr>
          <a:xfrm>
            <a:off x="716818"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11440998"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53762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038411" y="518474"/>
            <a:ext cx="10707387" cy="3113726"/>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71794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71794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3799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3" y="451511"/>
            <a:ext cx="11068465" cy="1189504"/>
          </a:xfrm>
        </p:spPr>
        <p:txBody>
          <a:bodyPr/>
          <a:lstStyle/>
          <a:p>
            <a:r>
              <a:rPr lang="en-US"/>
              <a:t>Click to edit Master title style</a:t>
            </a:r>
          </a:p>
        </p:txBody>
      </p:sp>
      <p:sp>
        <p:nvSpPr>
          <p:cNvPr id="3" name="Vertical Text Placeholder 2"/>
          <p:cNvSpPr>
            <a:spLocks noGrp="1"/>
          </p:cNvSpPr>
          <p:nvPr>
            <p:ph type="body" orient="vert" idx="1"/>
          </p:nvPr>
        </p:nvSpPr>
        <p:spPr>
          <a:xfrm>
            <a:off x="677333" y="1828801"/>
            <a:ext cx="11068464" cy="4212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2" y="6041362"/>
            <a:ext cx="911939" cy="365125"/>
          </a:xfrm>
        </p:spPr>
        <p:txBody>
          <a:bodyPr/>
          <a:lstStyle/>
          <a:p>
            <a:fld id="{55C6B4A9-1611-4792-9094-5F34BCA07E0B}" type="datetimeFigureOut">
              <a:rPr lang="en-US" smtClean="0"/>
              <a:t>6/20/2022</a:t>
            </a:fld>
            <a:endParaRPr lang="en-US"/>
          </a:p>
        </p:txBody>
      </p:sp>
      <p:sp>
        <p:nvSpPr>
          <p:cNvPr id="5" name="Footer Placeholder 4"/>
          <p:cNvSpPr>
            <a:spLocks noGrp="1"/>
          </p:cNvSpPr>
          <p:nvPr>
            <p:ph type="ftr" sz="quarter" idx="11"/>
          </p:nvPr>
        </p:nvSpPr>
        <p:spPr>
          <a:xfrm>
            <a:off x="677333" y="6041362"/>
            <a:ext cx="7176667" cy="365125"/>
          </a:xfrm>
        </p:spPr>
        <p:txBody>
          <a:bodyPr/>
          <a:lstStyle/>
          <a:p>
            <a:endParaRPr lang="en-US"/>
          </a:p>
        </p:txBody>
      </p:sp>
      <p:sp>
        <p:nvSpPr>
          <p:cNvPr id="6" name="Slide Number Placeholder 5"/>
          <p:cNvSpPr>
            <a:spLocks noGrp="1"/>
          </p:cNvSpPr>
          <p:nvPr>
            <p:ph type="sldNum" sz="quarter" idx="12"/>
          </p:nvPr>
        </p:nvSpPr>
        <p:spPr>
          <a:xfrm>
            <a:off x="11062458" y="6041362"/>
            <a:ext cx="683339" cy="365125"/>
          </a:xfrm>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8634022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5492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3318B6D-D742-E54C-8304-DF7E31AECB6F}"/>
              </a:ext>
            </a:extLst>
          </p:cNvPr>
          <p:cNvSpPr/>
          <p:nvPr userDrawn="1"/>
        </p:nvSpPr>
        <p:spPr>
          <a:xfrm>
            <a:off x="6626614" y="3971870"/>
            <a:ext cx="5163332" cy="24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A44537A1-D560-1C41-A728-35715758CEC2}"/>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hasCustomPrompt="1"/>
          </p:nvPr>
        </p:nvSpPr>
        <p:spPr>
          <a:xfrm>
            <a:off x="981951" y="1667783"/>
            <a:ext cx="5298862" cy="4770087"/>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6B712919-F9D2-A24E-A67B-8695DD1CF75F}"/>
              </a:ext>
            </a:extLst>
          </p:cNvPr>
          <p:cNvSpPr>
            <a:spLocks noGrp="1"/>
          </p:cNvSpPr>
          <p:nvPr>
            <p:ph type="body" idx="12" hasCustomPrompt="1"/>
          </p:nvPr>
        </p:nvSpPr>
        <p:spPr>
          <a:xfrm>
            <a:off x="981951" y="1223320"/>
            <a:ext cx="529886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18" name="Text Placeholder 2">
            <a:extLst>
              <a:ext uri="{FF2B5EF4-FFF2-40B4-BE49-F238E27FC236}">
                <a16:creationId xmlns:a16="http://schemas.microsoft.com/office/drawing/2014/main" id="{32FB45E5-5D30-A246-96DC-D7BF5F5EA06F}"/>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19" name="Content Placeholder 13">
            <a:extLst>
              <a:ext uri="{FF2B5EF4-FFF2-40B4-BE49-F238E27FC236}">
                <a16:creationId xmlns:a16="http://schemas.microsoft.com/office/drawing/2014/main" id="{ADC1BA95-7AB5-E04B-A1FC-8FA8C5D55FE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0" name="Text Placeholder 2">
            <a:extLst>
              <a:ext uri="{FF2B5EF4-FFF2-40B4-BE49-F238E27FC236}">
                <a16:creationId xmlns:a16="http://schemas.microsoft.com/office/drawing/2014/main" id="{CB311FF1-07F6-384F-99D1-17E3ADC35ABD}"/>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1" name="Group 30">
            <a:extLst>
              <a:ext uri="{FF2B5EF4-FFF2-40B4-BE49-F238E27FC236}">
                <a16:creationId xmlns:a16="http://schemas.microsoft.com/office/drawing/2014/main" id="{6033E66D-F74F-A442-A9FD-7012C60D4BFE}"/>
              </a:ext>
            </a:extLst>
          </p:cNvPr>
          <p:cNvGrpSpPr/>
          <p:nvPr userDrawn="1"/>
        </p:nvGrpSpPr>
        <p:grpSpPr>
          <a:xfrm>
            <a:off x="1" y="302303"/>
            <a:ext cx="11728638" cy="718639"/>
            <a:chOff x="1" y="302303"/>
            <a:chExt cx="11728638" cy="718639"/>
          </a:xfrm>
        </p:grpSpPr>
        <p:sp>
          <p:nvSpPr>
            <p:cNvPr id="32" name="Pentagon 6">
              <a:extLst>
                <a:ext uri="{FF2B5EF4-FFF2-40B4-BE49-F238E27FC236}">
                  <a16:creationId xmlns:a16="http://schemas.microsoft.com/office/drawing/2014/main" id="{5A261FFE-082D-D044-984C-CC1C6B6FCF15}"/>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3" name="Pentagon 32">
              <a:extLst>
                <a:ext uri="{FF2B5EF4-FFF2-40B4-BE49-F238E27FC236}">
                  <a16:creationId xmlns:a16="http://schemas.microsoft.com/office/drawing/2014/main" id="{2AC91F66-3B4F-944E-8246-547D5585A13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itle 1">
              <a:extLst>
                <a:ext uri="{FF2B5EF4-FFF2-40B4-BE49-F238E27FC236}">
                  <a16:creationId xmlns:a16="http://schemas.microsoft.com/office/drawing/2014/main" id="{A0446C3C-6589-5842-BCBC-F1F1F497E36F}"/>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a:solidFill>
                    <a:schemeClr val="tx1"/>
                  </a:solidFill>
                </a:rPr>
                <a:t>Vaccination service update</a:t>
              </a:r>
            </a:p>
          </p:txBody>
        </p:sp>
        <p:pic>
          <p:nvPicPr>
            <p:cNvPr id="35" name="Picture 34" descr="Shape, icon&#10;&#10;Description automatically generated">
              <a:extLst>
                <a:ext uri="{FF2B5EF4-FFF2-40B4-BE49-F238E27FC236}">
                  <a16:creationId xmlns:a16="http://schemas.microsoft.com/office/drawing/2014/main" id="{8A79D0B2-0D08-BD47-9E79-73876250D73E}"/>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183780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44E6A82-ADE7-7E44-A6EC-D27040528A96}"/>
              </a:ext>
            </a:extLst>
          </p:cNvPr>
          <p:cNvSpPr/>
          <p:nvPr userDrawn="1"/>
        </p:nvSpPr>
        <p:spPr>
          <a:xfrm>
            <a:off x="8406971" y="1223637"/>
            <a:ext cx="3420000" cy="52129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73181EA7-DEE5-504C-9E6F-52E6C35A3944}"/>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hasCustomPrompt="1"/>
          </p:nvPr>
        </p:nvSpPr>
        <p:spPr>
          <a:xfrm>
            <a:off x="981950" y="1673717"/>
            <a:ext cx="3420000" cy="4762901"/>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1" name="Content Placeholder 13">
            <a:extLst>
              <a:ext uri="{FF2B5EF4-FFF2-40B4-BE49-F238E27FC236}">
                <a16:creationId xmlns:a16="http://schemas.microsoft.com/office/drawing/2014/main" id="{865F71F2-E8AB-034A-8DF1-AEC547E24AF7}"/>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32" name="Group 31">
            <a:extLst>
              <a:ext uri="{FF2B5EF4-FFF2-40B4-BE49-F238E27FC236}">
                <a16:creationId xmlns:a16="http://schemas.microsoft.com/office/drawing/2014/main" id="{67642CF6-062B-AA45-A0E8-ABC55C1CDB64}"/>
              </a:ext>
            </a:extLst>
          </p:cNvPr>
          <p:cNvGrpSpPr/>
          <p:nvPr userDrawn="1"/>
        </p:nvGrpSpPr>
        <p:grpSpPr>
          <a:xfrm>
            <a:off x="1" y="302303"/>
            <a:ext cx="11728638" cy="718639"/>
            <a:chOff x="1" y="302303"/>
            <a:chExt cx="11728638" cy="718639"/>
          </a:xfrm>
        </p:grpSpPr>
        <p:sp>
          <p:nvSpPr>
            <p:cNvPr id="33" name="Pentagon 6">
              <a:extLst>
                <a:ext uri="{FF2B5EF4-FFF2-40B4-BE49-F238E27FC236}">
                  <a16:creationId xmlns:a16="http://schemas.microsoft.com/office/drawing/2014/main" id="{3CEB346F-A8BB-4843-9BF7-559ED9B14A61}"/>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4" name="Pentagon 33">
              <a:extLst>
                <a:ext uri="{FF2B5EF4-FFF2-40B4-BE49-F238E27FC236}">
                  <a16:creationId xmlns:a16="http://schemas.microsoft.com/office/drawing/2014/main" id="{7AB061CB-9E02-BF4F-B719-312410E25090}"/>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itle 1">
              <a:extLst>
                <a:ext uri="{FF2B5EF4-FFF2-40B4-BE49-F238E27FC236}">
                  <a16:creationId xmlns:a16="http://schemas.microsoft.com/office/drawing/2014/main" id="{7338AD4A-745F-F042-8A88-A1340695C11C}"/>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a:solidFill>
                    <a:schemeClr val="tx1"/>
                  </a:solidFill>
                </a:rPr>
                <a:t>COVID Vaccination Service</a:t>
              </a:r>
            </a:p>
          </p:txBody>
        </p:sp>
        <p:pic>
          <p:nvPicPr>
            <p:cNvPr id="36" name="Picture 35" descr="Shape, icon&#10;&#10;Description automatically generated">
              <a:extLst>
                <a:ext uri="{FF2B5EF4-FFF2-40B4-BE49-F238E27FC236}">
                  <a16:creationId xmlns:a16="http://schemas.microsoft.com/office/drawing/2014/main" id="{0AD64458-A015-BE45-95C9-EA5EC893AC8E}"/>
                </a:ext>
              </a:extLst>
            </p:cNvPr>
            <p:cNvPicPr>
              <a:picLocks noChangeAspect="1"/>
            </p:cNvPicPr>
            <p:nvPr userDrawn="1"/>
          </p:nvPicPr>
          <p:blipFill>
            <a:blip r:embed="rId3"/>
            <a:stretch>
              <a:fillRect/>
            </a:stretch>
          </p:blipFill>
          <p:spPr>
            <a:xfrm>
              <a:off x="184046" y="404367"/>
              <a:ext cx="504402" cy="502170"/>
            </a:xfrm>
            <a:prstGeom prst="rect">
              <a:avLst/>
            </a:prstGeom>
          </p:spPr>
        </p:pic>
      </p:grpSp>
      <p:sp>
        <p:nvSpPr>
          <p:cNvPr id="2" name="TextBox 1">
            <a:extLst>
              <a:ext uri="{FF2B5EF4-FFF2-40B4-BE49-F238E27FC236}">
                <a16:creationId xmlns:a16="http://schemas.microsoft.com/office/drawing/2014/main" id="{CA399E00-2E48-420E-8FD0-A5225CE0EF47}"/>
              </a:ext>
            </a:extLst>
          </p:cNvPr>
          <p:cNvSpPr txBox="1"/>
          <p:nvPr userDrawn="1"/>
        </p:nvSpPr>
        <p:spPr>
          <a:xfrm>
            <a:off x="981943" y="119219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Overview</a:t>
            </a:r>
          </a:p>
        </p:txBody>
      </p:sp>
      <p:sp>
        <p:nvSpPr>
          <p:cNvPr id="4" name="TextBox 3">
            <a:extLst>
              <a:ext uri="{FF2B5EF4-FFF2-40B4-BE49-F238E27FC236}">
                <a16:creationId xmlns:a16="http://schemas.microsoft.com/office/drawing/2014/main" id="{35BD8D75-4D2F-448C-93ED-29E6DBBB9E8D}"/>
              </a:ext>
            </a:extLst>
          </p:cNvPr>
          <p:cNvSpPr txBox="1"/>
          <p:nvPr userDrawn="1"/>
        </p:nvSpPr>
        <p:spPr>
          <a:xfrm>
            <a:off x="4694457" y="121752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Key Data</a:t>
            </a:r>
          </a:p>
        </p:txBody>
      </p:sp>
      <p:sp>
        <p:nvSpPr>
          <p:cNvPr id="5" name="TextBox 4">
            <a:extLst>
              <a:ext uri="{FF2B5EF4-FFF2-40B4-BE49-F238E27FC236}">
                <a16:creationId xmlns:a16="http://schemas.microsoft.com/office/drawing/2014/main" id="{E79AB11D-FE57-4F54-8669-29EF29C6B646}"/>
              </a:ext>
            </a:extLst>
          </p:cNvPr>
          <p:cNvSpPr txBox="1"/>
          <p:nvPr userDrawn="1"/>
        </p:nvSpPr>
        <p:spPr>
          <a:xfrm>
            <a:off x="8406971" y="1217524"/>
            <a:ext cx="3420000" cy="400110"/>
          </a:xfrm>
          <a:prstGeom prst="rect">
            <a:avLst/>
          </a:prstGeom>
          <a:noFill/>
        </p:spPr>
        <p:txBody>
          <a:bodyPr wrap="square" rtlCol="0">
            <a:spAutoFit/>
          </a:bodyPr>
          <a:lstStyle/>
          <a:p>
            <a:r>
              <a:rPr lang="en-GB" sz="2000" b="1">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299341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4" name="Freeform 13">
            <a:extLst>
              <a:ext uri="{FF2B5EF4-FFF2-40B4-BE49-F238E27FC236}">
                <a16:creationId xmlns:a16="http://schemas.microsoft.com/office/drawing/2014/main" id="{7AE053C1-0B76-0442-BE4A-E6DDBF3D1DDF}"/>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A19AFA25-8CB0-A34F-AE1A-594E02354098}"/>
              </a:ext>
            </a:extLst>
          </p:cNvPr>
          <p:cNvGrpSpPr/>
          <p:nvPr userDrawn="1"/>
        </p:nvGrpSpPr>
        <p:grpSpPr>
          <a:xfrm>
            <a:off x="1" y="300563"/>
            <a:ext cx="11728638" cy="718638"/>
            <a:chOff x="1" y="300563"/>
            <a:chExt cx="11728638" cy="718638"/>
          </a:xfrm>
        </p:grpSpPr>
        <p:sp>
          <p:nvSpPr>
            <p:cNvPr id="11" name="Pentagon 6">
              <a:extLst>
                <a:ext uri="{FF2B5EF4-FFF2-40B4-BE49-F238E27FC236}">
                  <a16:creationId xmlns:a16="http://schemas.microsoft.com/office/drawing/2014/main" id="{022DF9F5-EDD5-1546-90A5-8CBDD9A4B4E8}"/>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Elective Waiting Times update</a:t>
              </a:r>
            </a:p>
          </p:txBody>
        </p:sp>
        <p:pic>
          <p:nvPicPr>
            <p:cNvPr id="7" name="Picture 6">
              <a:extLst>
                <a:ext uri="{FF2B5EF4-FFF2-40B4-BE49-F238E27FC236}">
                  <a16:creationId xmlns:a16="http://schemas.microsoft.com/office/drawing/2014/main" id="{D94E028C-AAB8-C944-B94F-071A2D2E7032}"/>
                </a:ext>
              </a:extLst>
            </p:cNvPr>
            <p:cNvPicPr>
              <a:picLocks noChangeAspect="1"/>
            </p:cNvPicPr>
            <p:nvPr userDrawn="1"/>
          </p:nvPicPr>
          <p:blipFill>
            <a:blip r:embed="rId2"/>
            <a:stretch>
              <a:fillRect/>
            </a:stretch>
          </p:blipFill>
          <p:spPr>
            <a:xfrm>
              <a:off x="191178" y="400157"/>
              <a:ext cx="490139" cy="507113"/>
            </a:xfrm>
            <a:prstGeom prst="rect">
              <a:avLst/>
            </a:prstGeom>
          </p:spPr>
        </p:pic>
      </p:grpSp>
      <p:sp>
        <p:nvSpPr>
          <p:cNvPr id="3" name="Content Placeholder 2"/>
          <p:cNvSpPr>
            <a:spLocks noGrp="1"/>
          </p:cNvSpPr>
          <p:nvPr>
            <p:ph idx="1" hasCustomPrompt="1"/>
          </p:nvPr>
        </p:nvSpPr>
        <p:spPr>
          <a:xfrm>
            <a:off x="981950" y="1223320"/>
            <a:ext cx="10793533"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440D7861-930A-384A-AE3D-6F1914E8CDD0}"/>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417090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EE14979-F98B-1C49-A1C7-710D0E4EB2C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981950" y="1223320"/>
            <a:ext cx="7332862"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59091B3-9613-9644-833A-D8C5EA5033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3" name="Group 22">
            <a:extLst>
              <a:ext uri="{FF2B5EF4-FFF2-40B4-BE49-F238E27FC236}">
                <a16:creationId xmlns:a16="http://schemas.microsoft.com/office/drawing/2014/main" id="{73F291EC-4849-7C48-933E-14EAF2680700}"/>
              </a:ext>
            </a:extLst>
          </p:cNvPr>
          <p:cNvGrpSpPr/>
          <p:nvPr userDrawn="1"/>
        </p:nvGrpSpPr>
        <p:grpSpPr>
          <a:xfrm>
            <a:off x="1" y="300563"/>
            <a:ext cx="11728638" cy="718638"/>
            <a:chOff x="1" y="300563"/>
            <a:chExt cx="11728638" cy="718638"/>
          </a:xfrm>
        </p:grpSpPr>
        <p:sp>
          <p:nvSpPr>
            <p:cNvPr id="24" name="Pentagon 6">
              <a:extLst>
                <a:ext uri="{FF2B5EF4-FFF2-40B4-BE49-F238E27FC236}">
                  <a16:creationId xmlns:a16="http://schemas.microsoft.com/office/drawing/2014/main" id="{573221DD-7DA2-A640-A39D-501D9289F38E}"/>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5" name="Pentagon 24">
              <a:extLst>
                <a:ext uri="{FF2B5EF4-FFF2-40B4-BE49-F238E27FC236}">
                  <a16:creationId xmlns:a16="http://schemas.microsoft.com/office/drawing/2014/main" id="{14E1A53D-DA30-7C46-91A1-C5A3DD053970}"/>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a:extLst>
                <a:ext uri="{FF2B5EF4-FFF2-40B4-BE49-F238E27FC236}">
                  <a16:creationId xmlns:a16="http://schemas.microsoft.com/office/drawing/2014/main" id="{6CEF94A9-30C2-A749-8358-61DA0516D2F8}"/>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Waiting times update</a:t>
              </a:r>
            </a:p>
          </p:txBody>
        </p:sp>
        <p:pic>
          <p:nvPicPr>
            <p:cNvPr id="27" name="Picture 26">
              <a:extLst>
                <a:ext uri="{FF2B5EF4-FFF2-40B4-BE49-F238E27FC236}">
                  <a16:creationId xmlns:a16="http://schemas.microsoft.com/office/drawing/2014/main" id="{9CE180FF-AC3E-8E40-B469-080EC6F41D9B}"/>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3251559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967551" y="1666147"/>
            <a:ext cx="5313261" cy="4770087"/>
          </a:xfrm>
        </p:spPr>
        <p:txBody>
          <a:bodyPr lIns="108000" tIns="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E11E7026-197F-6841-8914-AD819093E86E}"/>
              </a:ext>
            </a:extLst>
          </p:cNvPr>
          <p:cNvSpPr>
            <a:spLocks noGrp="1"/>
          </p:cNvSpPr>
          <p:nvPr>
            <p:ph type="body" idx="12" hasCustomPrompt="1"/>
          </p:nvPr>
        </p:nvSpPr>
        <p:spPr>
          <a:xfrm>
            <a:off x="967553" y="1224652"/>
            <a:ext cx="5313261"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7" name="Rectangle 36">
            <a:extLst>
              <a:ext uri="{FF2B5EF4-FFF2-40B4-BE49-F238E27FC236}">
                <a16:creationId xmlns:a16="http://schemas.microsoft.com/office/drawing/2014/main" id="{478ACE32-06DC-194C-AF00-5FD532F0F789}"/>
              </a:ext>
            </a:extLst>
          </p:cNvPr>
          <p:cNvSpPr/>
          <p:nvPr userDrawn="1"/>
        </p:nvSpPr>
        <p:spPr>
          <a:xfrm>
            <a:off x="6626614" y="3971870"/>
            <a:ext cx="5163332" cy="246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5C9C9483-34B3-5F4C-B9AF-B35490A41827}"/>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Content Placeholder 13">
            <a:extLst>
              <a:ext uri="{FF2B5EF4-FFF2-40B4-BE49-F238E27FC236}">
                <a16:creationId xmlns:a16="http://schemas.microsoft.com/office/drawing/2014/main" id="{D84FD633-BD26-F045-9AB5-0EF424CA8EC9}"/>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0" name="Text Placeholder 2">
            <a:extLst>
              <a:ext uri="{FF2B5EF4-FFF2-40B4-BE49-F238E27FC236}">
                <a16:creationId xmlns:a16="http://schemas.microsoft.com/office/drawing/2014/main" id="{42821885-CD34-8249-8EA2-EEB4231BD98A}"/>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41" name="Content Placeholder 13">
            <a:extLst>
              <a:ext uri="{FF2B5EF4-FFF2-40B4-BE49-F238E27FC236}">
                <a16:creationId xmlns:a16="http://schemas.microsoft.com/office/drawing/2014/main" id="{785E8262-460F-4548-8A6F-DACB5E98C64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2" name="Text Placeholder 2">
            <a:extLst>
              <a:ext uri="{FF2B5EF4-FFF2-40B4-BE49-F238E27FC236}">
                <a16:creationId xmlns:a16="http://schemas.microsoft.com/office/drawing/2014/main" id="{5B1173C9-F885-E54D-83A6-91FC76FF138F}"/>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44" name="Group 43">
            <a:extLst>
              <a:ext uri="{FF2B5EF4-FFF2-40B4-BE49-F238E27FC236}">
                <a16:creationId xmlns:a16="http://schemas.microsoft.com/office/drawing/2014/main" id="{2E035E6D-053C-3A46-82C0-3E2291DA4C41}"/>
              </a:ext>
            </a:extLst>
          </p:cNvPr>
          <p:cNvGrpSpPr/>
          <p:nvPr userDrawn="1"/>
        </p:nvGrpSpPr>
        <p:grpSpPr>
          <a:xfrm>
            <a:off x="1" y="300563"/>
            <a:ext cx="11728638" cy="718638"/>
            <a:chOff x="1" y="300563"/>
            <a:chExt cx="11728638" cy="718638"/>
          </a:xfrm>
        </p:grpSpPr>
        <p:sp>
          <p:nvSpPr>
            <p:cNvPr id="45" name="Pentagon 6">
              <a:extLst>
                <a:ext uri="{FF2B5EF4-FFF2-40B4-BE49-F238E27FC236}">
                  <a16:creationId xmlns:a16="http://schemas.microsoft.com/office/drawing/2014/main" id="{AC2CF25F-1027-9743-9559-EA0371B379FA}"/>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Pentagon 45">
              <a:extLst>
                <a:ext uri="{FF2B5EF4-FFF2-40B4-BE49-F238E27FC236}">
                  <a16:creationId xmlns:a16="http://schemas.microsoft.com/office/drawing/2014/main" id="{9A57E3D6-06FF-4147-8A28-7A80249D6A53}"/>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itle 1">
              <a:extLst>
                <a:ext uri="{FF2B5EF4-FFF2-40B4-BE49-F238E27FC236}">
                  <a16:creationId xmlns:a16="http://schemas.microsoft.com/office/drawing/2014/main" id="{0175C301-16AF-5E42-9A2E-83C3A27813C4}"/>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Waiting times update</a:t>
              </a:r>
            </a:p>
          </p:txBody>
        </p:sp>
        <p:pic>
          <p:nvPicPr>
            <p:cNvPr id="48" name="Picture 47">
              <a:extLst>
                <a:ext uri="{FF2B5EF4-FFF2-40B4-BE49-F238E27FC236}">
                  <a16:creationId xmlns:a16="http://schemas.microsoft.com/office/drawing/2014/main" id="{B011BE20-A6CC-784E-B99E-DD0A14E0B517}"/>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406662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965964" y="1681521"/>
            <a:ext cx="3420003" cy="4748602"/>
          </a:xfrm>
        </p:spPr>
        <p:txBody>
          <a:bodyPr lIns="108000" tIns="0" r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DBFDFE9-0542-7140-AA7B-613E5F49605F}"/>
              </a:ext>
            </a:extLst>
          </p:cNvPr>
          <p:cNvSpPr/>
          <p:nvPr userDrawn="1"/>
        </p:nvSpPr>
        <p:spPr>
          <a:xfrm>
            <a:off x="8406971" y="1223637"/>
            <a:ext cx="3420000" cy="521298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122531CE-C048-CC47-AAE9-F5ED0C20C0F9}"/>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ontent Placeholder 13">
            <a:extLst>
              <a:ext uri="{FF2B5EF4-FFF2-40B4-BE49-F238E27FC236}">
                <a16:creationId xmlns:a16="http://schemas.microsoft.com/office/drawing/2014/main" id="{FFF960DE-147B-734B-8C5B-E31059D74628}"/>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43C2C0AB-360A-404E-848A-01431D2B21AA}"/>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37" name="Group 36">
            <a:extLst>
              <a:ext uri="{FF2B5EF4-FFF2-40B4-BE49-F238E27FC236}">
                <a16:creationId xmlns:a16="http://schemas.microsoft.com/office/drawing/2014/main" id="{41A74E64-468C-A14E-A033-1AF69412EC9D}"/>
              </a:ext>
            </a:extLst>
          </p:cNvPr>
          <p:cNvGrpSpPr/>
          <p:nvPr userDrawn="1"/>
        </p:nvGrpSpPr>
        <p:grpSpPr>
          <a:xfrm>
            <a:off x="1" y="300563"/>
            <a:ext cx="11728638" cy="718638"/>
            <a:chOff x="1" y="300563"/>
            <a:chExt cx="11728638" cy="718638"/>
          </a:xfrm>
        </p:grpSpPr>
        <p:sp>
          <p:nvSpPr>
            <p:cNvPr id="38" name="Pentagon 6">
              <a:extLst>
                <a:ext uri="{FF2B5EF4-FFF2-40B4-BE49-F238E27FC236}">
                  <a16:creationId xmlns:a16="http://schemas.microsoft.com/office/drawing/2014/main" id="{DA477FF8-E89B-9C49-BB96-C5459E8E5A29}"/>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9" name="Pentagon 38">
              <a:extLst>
                <a:ext uri="{FF2B5EF4-FFF2-40B4-BE49-F238E27FC236}">
                  <a16:creationId xmlns:a16="http://schemas.microsoft.com/office/drawing/2014/main" id="{C17A67F0-1DD3-4A48-A345-C43D7ACE3AB7}"/>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itle 1">
              <a:extLst>
                <a:ext uri="{FF2B5EF4-FFF2-40B4-BE49-F238E27FC236}">
                  <a16:creationId xmlns:a16="http://schemas.microsoft.com/office/drawing/2014/main" id="{ACEDFEB5-F4D0-6C45-9850-CC0F556BBA02}"/>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a:solidFill>
                    <a:schemeClr val="tx1"/>
                  </a:solidFill>
                  <a:effectLst/>
                  <a:latin typeface="+mj-lt"/>
                  <a:ea typeface="+mj-ea"/>
                  <a:cs typeface="+mj-cs"/>
                </a:rPr>
                <a:t>Elective Waiting Times</a:t>
              </a:r>
            </a:p>
          </p:txBody>
        </p:sp>
        <p:pic>
          <p:nvPicPr>
            <p:cNvPr id="41" name="Picture 40">
              <a:extLst>
                <a:ext uri="{FF2B5EF4-FFF2-40B4-BE49-F238E27FC236}">
                  <a16:creationId xmlns:a16="http://schemas.microsoft.com/office/drawing/2014/main" id="{9C6793CF-6F09-3B48-AF8A-7B9B7E491DFA}"/>
                </a:ext>
              </a:extLst>
            </p:cNvPr>
            <p:cNvPicPr>
              <a:picLocks noChangeAspect="1"/>
            </p:cNvPicPr>
            <p:nvPr userDrawn="1"/>
          </p:nvPicPr>
          <p:blipFill>
            <a:blip r:embed="rId3"/>
            <a:stretch>
              <a:fillRect/>
            </a:stretch>
          </p:blipFill>
          <p:spPr>
            <a:xfrm>
              <a:off x="191178" y="400157"/>
              <a:ext cx="490139" cy="507113"/>
            </a:xfrm>
            <a:prstGeom prst="rect">
              <a:avLst/>
            </a:prstGeom>
          </p:spPr>
        </p:pic>
      </p:grpSp>
      <p:sp>
        <p:nvSpPr>
          <p:cNvPr id="17" name="TextBox 16">
            <a:extLst>
              <a:ext uri="{FF2B5EF4-FFF2-40B4-BE49-F238E27FC236}">
                <a16:creationId xmlns:a16="http://schemas.microsoft.com/office/drawing/2014/main" id="{838B9DDD-C31E-40E3-8339-C7AF5AE53C0C}"/>
              </a:ext>
            </a:extLst>
          </p:cNvPr>
          <p:cNvSpPr txBox="1"/>
          <p:nvPr userDrawn="1"/>
        </p:nvSpPr>
        <p:spPr>
          <a:xfrm>
            <a:off x="981943" y="119219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Overview</a:t>
            </a:r>
          </a:p>
        </p:txBody>
      </p:sp>
      <p:sp>
        <p:nvSpPr>
          <p:cNvPr id="20" name="TextBox 19">
            <a:extLst>
              <a:ext uri="{FF2B5EF4-FFF2-40B4-BE49-F238E27FC236}">
                <a16:creationId xmlns:a16="http://schemas.microsoft.com/office/drawing/2014/main" id="{F6F776D3-2E6F-46AF-8B16-9E185DB93B84}"/>
              </a:ext>
            </a:extLst>
          </p:cNvPr>
          <p:cNvSpPr txBox="1"/>
          <p:nvPr userDrawn="1"/>
        </p:nvSpPr>
        <p:spPr>
          <a:xfrm>
            <a:off x="4694457" y="1217524"/>
            <a:ext cx="3420000" cy="400110"/>
          </a:xfrm>
          <a:prstGeom prst="rect">
            <a:avLst/>
          </a:prstGeom>
          <a:noFill/>
        </p:spPr>
        <p:txBody>
          <a:bodyPr wrap="square" rtlCol="0">
            <a:spAutoFit/>
          </a:bodyPr>
          <a:lstStyle/>
          <a:p>
            <a:r>
              <a:rPr lang="en-GB" sz="2000" b="1">
                <a:latin typeface="Calibri" panose="020F0502020204030204" pitchFamily="34" charset="0"/>
                <a:cs typeface="Calibri" panose="020F0502020204030204" pitchFamily="34" charset="0"/>
              </a:rPr>
              <a:t>Key Data</a:t>
            </a:r>
          </a:p>
        </p:txBody>
      </p:sp>
      <p:sp>
        <p:nvSpPr>
          <p:cNvPr id="21" name="TextBox 20">
            <a:extLst>
              <a:ext uri="{FF2B5EF4-FFF2-40B4-BE49-F238E27FC236}">
                <a16:creationId xmlns:a16="http://schemas.microsoft.com/office/drawing/2014/main" id="{6F159296-29B2-4EDC-A588-B1738A2CB958}"/>
              </a:ext>
            </a:extLst>
          </p:cNvPr>
          <p:cNvSpPr txBox="1"/>
          <p:nvPr userDrawn="1"/>
        </p:nvSpPr>
        <p:spPr>
          <a:xfrm>
            <a:off x="8406971" y="1217524"/>
            <a:ext cx="3420000" cy="400110"/>
          </a:xfrm>
          <a:prstGeom prst="rect">
            <a:avLst/>
          </a:prstGeom>
          <a:noFill/>
        </p:spPr>
        <p:txBody>
          <a:bodyPr wrap="square" rtlCol="0">
            <a:spAutoFit/>
          </a:bodyPr>
          <a:lstStyle/>
          <a:p>
            <a:r>
              <a:rPr lang="en-GB" sz="2000" b="1">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24865895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1D0C6E5-9048-884E-878E-D339F359F6C9}"/>
              </a:ext>
            </a:extLst>
          </p:cNvPr>
          <p:cNvGrpSpPr/>
          <p:nvPr userDrawn="1"/>
        </p:nvGrpSpPr>
        <p:grpSpPr>
          <a:xfrm rot="10800000">
            <a:off x="-2" y="-154"/>
            <a:ext cx="1178352" cy="6866622"/>
            <a:chOff x="10257905" y="-8467"/>
            <a:chExt cx="1930921" cy="6866468"/>
          </a:xfrm>
        </p:grpSpPr>
        <p:sp>
          <p:nvSpPr>
            <p:cNvPr id="15" name="Rectangle 23">
              <a:extLst>
                <a:ext uri="{FF2B5EF4-FFF2-40B4-BE49-F238E27FC236}">
                  <a16:creationId xmlns:a16="http://schemas.microsoft.com/office/drawing/2014/main" id="{A862E257-2100-EF42-83DB-F08A4CFE560E}"/>
                </a:ext>
              </a:extLst>
            </p:cNvPr>
            <p:cNvSpPr/>
            <p:nvPr/>
          </p:nvSpPr>
          <p:spPr>
            <a:xfrm>
              <a:off x="10257905" y="4013201"/>
              <a:ext cx="1930920" cy="284480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6F90F7E2-4FF6-E145-88FE-E5F5A78FB6FA}"/>
                </a:ext>
              </a:extLst>
            </p:cNvPr>
            <p:cNvSpPr/>
            <p:nvPr/>
          </p:nvSpPr>
          <p:spPr>
            <a:xfrm>
              <a:off x="10898730" y="-8467"/>
              <a:ext cx="129009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5">
                <a:alpha val="26466"/>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B0A2A66-4F0A-9845-92AB-F91D087E4DA7}"/>
                </a:ext>
              </a:extLst>
            </p:cNvPr>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alpha val="7424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2C4178A1-B04A-F848-9F17-A36620AAB176}"/>
                </a:ext>
              </a:extLst>
            </p:cNvPr>
            <p:cNvSpPr/>
            <p:nvPr/>
          </p:nvSpPr>
          <p:spPr>
            <a:xfrm>
              <a:off x="11477105" y="-8467"/>
              <a:ext cx="71171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4">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27">
              <a:extLst>
                <a:ext uri="{FF2B5EF4-FFF2-40B4-BE49-F238E27FC236}">
                  <a16:creationId xmlns:a16="http://schemas.microsoft.com/office/drawing/2014/main" id="{B4A4A15B-62F6-104C-A11E-37664A2A4FAF}"/>
                </a:ext>
              </a:extLst>
            </p:cNvPr>
            <p:cNvSpPr/>
            <p:nvPr/>
          </p:nvSpPr>
          <p:spPr>
            <a:xfrm>
              <a:off x="11305309" y="3589867"/>
              <a:ext cx="883516" cy="3268133"/>
            </a:xfrm>
            <a:prstGeom prst="triangle">
              <a:avLst>
                <a:gd name="adj" fmla="val 100000"/>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29944" y="320215"/>
            <a:ext cx="10484724"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029943" y="1828801"/>
            <a:ext cx="10484723" cy="4212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0831328"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
        <p:nvSpPr>
          <p:cNvPr id="4" name="Date Placeholder 3"/>
          <p:cNvSpPr>
            <a:spLocks noGrp="1"/>
          </p:cNvSpPr>
          <p:nvPr>
            <p:ph type="dt" sz="half" idx="2"/>
          </p:nvPr>
        </p:nvSpPr>
        <p:spPr>
          <a:xfrm>
            <a:off x="9742532"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6/20/2022</a:t>
            </a:fld>
            <a:endParaRPr lang="en-US"/>
          </a:p>
        </p:txBody>
      </p:sp>
      <p:sp>
        <p:nvSpPr>
          <p:cNvPr id="5" name="Footer Placeholder 4"/>
          <p:cNvSpPr>
            <a:spLocks noGrp="1"/>
          </p:cNvSpPr>
          <p:nvPr>
            <p:ph type="ftr" sz="quarter" idx="3"/>
          </p:nvPr>
        </p:nvSpPr>
        <p:spPr>
          <a:xfrm>
            <a:off x="1029944" y="6041362"/>
            <a:ext cx="68240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56625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txStyles>
    <p:title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reis-seymour@nhs.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9.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www.shropshiretelfordandwrekinccg.nhs.uk/get-involved/current-conversations/"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59CA0FAE-FD52-FE43-B300-21CDBF8856F1}"/>
              </a:ext>
            </a:extLst>
          </p:cNvPr>
          <p:cNvCxnSpPr>
            <a:cxnSpLocks/>
          </p:cNvCxnSpPr>
          <p:nvPr/>
        </p:nvCxnSpPr>
        <p:spPr>
          <a:xfrm>
            <a:off x="1026695" y="3938539"/>
            <a:ext cx="6164218" cy="0"/>
          </a:xfrm>
          <a:prstGeom prst="line">
            <a:avLst/>
          </a:prstGeom>
          <a:ln w="53975" cap="sq"/>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04C6603-F1A3-4374-A4E2-6CC59EF869DB}"/>
              </a:ext>
            </a:extLst>
          </p:cNvPr>
          <p:cNvSpPr>
            <a:spLocks noGrp="1"/>
          </p:cNvSpPr>
          <p:nvPr>
            <p:ph type="ctrTitle"/>
          </p:nvPr>
        </p:nvSpPr>
        <p:spPr>
          <a:xfrm>
            <a:off x="1026695" y="2292237"/>
            <a:ext cx="9209258" cy="1646302"/>
          </a:xfrm>
        </p:spPr>
        <p:txBody>
          <a:bodyPr/>
          <a:lstStyle/>
          <a:p>
            <a:pPr algn="l"/>
            <a:r>
              <a:rPr lang="en-GB" sz="4400" b="1"/>
              <a:t>Eye Care</a:t>
            </a:r>
            <a:r>
              <a:rPr lang="en-GB" sz="4400" b="1" dirty="0"/>
              <a:t> </a:t>
            </a:r>
            <a:r>
              <a:rPr lang="en-GB" sz="4400" b="1"/>
              <a:t>Transformation Programme </a:t>
            </a:r>
            <a:r>
              <a:rPr lang="en-GB" sz="4400" b="1" dirty="0"/>
              <a:t>briefing</a:t>
            </a:r>
          </a:p>
        </p:txBody>
      </p:sp>
      <p:sp>
        <p:nvSpPr>
          <p:cNvPr id="3" name="Subtitle 2">
            <a:extLst>
              <a:ext uri="{FF2B5EF4-FFF2-40B4-BE49-F238E27FC236}">
                <a16:creationId xmlns:a16="http://schemas.microsoft.com/office/drawing/2014/main" id="{EA6A05B0-6595-4F85-B8DD-6DCD5FC3DBE4}"/>
              </a:ext>
            </a:extLst>
          </p:cNvPr>
          <p:cNvSpPr>
            <a:spLocks noGrp="1"/>
          </p:cNvSpPr>
          <p:nvPr>
            <p:ph type="subTitle" idx="1"/>
          </p:nvPr>
        </p:nvSpPr>
        <p:spPr>
          <a:xfrm>
            <a:off x="1026695" y="4132502"/>
            <a:ext cx="3474284" cy="794601"/>
          </a:xfrm>
        </p:spPr>
        <p:txBody>
          <a:bodyPr lIns="90000" anchor="ctr" anchorCtr="0">
            <a:normAutofit/>
          </a:bodyPr>
          <a:lstStyle/>
          <a:p>
            <a:pPr algn="l"/>
            <a:r>
              <a:rPr lang="en-GB" sz="3200" b="1" dirty="0">
                <a:solidFill>
                  <a:schemeClr val="accent2"/>
                </a:solidFill>
                <a:latin typeface="Trebuchet MS"/>
                <a:cs typeface="Calibri"/>
              </a:rPr>
              <a:t>June 2022</a:t>
            </a:r>
            <a:endParaRPr lang="en-GB" sz="2400" b="1" dirty="0">
              <a:solidFill>
                <a:schemeClr val="accent2"/>
              </a:solidFill>
              <a:latin typeface="Trebuchet MS"/>
              <a:cs typeface="Calibri"/>
            </a:endParaRPr>
          </a:p>
        </p:txBody>
      </p:sp>
      <p:sp>
        <p:nvSpPr>
          <p:cNvPr id="4" name="Rectangle 3"/>
          <p:cNvSpPr/>
          <p:nvPr/>
        </p:nvSpPr>
        <p:spPr>
          <a:xfrm>
            <a:off x="1094913" y="5788356"/>
            <a:ext cx="6096000" cy="369332"/>
          </a:xfrm>
          <a:prstGeom prst="rect">
            <a:avLst/>
          </a:prstGeom>
          <a:noFill/>
        </p:spPr>
        <p:txBody>
          <a:bodyPr lIns="91440" tIns="45720" rIns="91440" bIns="45720" anchor="t">
            <a:spAutoFit/>
          </a:bodyPr>
          <a:lstStyle/>
          <a:p>
            <a:r>
              <a:rPr lang="en-GB" dirty="0">
                <a:solidFill>
                  <a:schemeClr val="accent2"/>
                </a:solidFill>
              </a:rPr>
              <a:t>For more information contact </a:t>
            </a:r>
            <a:r>
              <a:rPr lang="en-GB">
                <a:ea typeface="+mn-lt"/>
                <a:cs typeface="+mn-lt"/>
                <a:hlinkClick r:id="rId2"/>
              </a:rPr>
              <a:t>b.reis-seymour@nhs.net</a:t>
            </a:r>
            <a:r>
              <a:rPr lang="en-GB">
                <a:solidFill>
                  <a:schemeClr val="accent2"/>
                </a:solidFill>
              </a:rPr>
              <a:t> </a:t>
            </a:r>
            <a:endParaRPr lang="en-GB" dirty="0"/>
          </a:p>
        </p:txBody>
      </p:sp>
    </p:spTree>
    <p:extLst>
      <p:ext uri="{BB962C8B-B14F-4D97-AF65-F5344CB8AC3E}">
        <p14:creationId xmlns:p14="http://schemas.microsoft.com/office/powerpoint/2010/main" val="413819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8C1058-8E96-EC42-837B-D4D1C09D74AD}"/>
              </a:ext>
            </a:extLst>
          </p:cNvPr>
          <p:cNvSpPr>
            <a:spLocks noGrp="1"/>
          </p:cNvSpPr>
          <p:nvPr>
            <p:ph idx="1"/>
          </p:nvPr>
        </p:nvSpPr>
        <p:spPr>
          <a:xfrm>
            <a:off x="711200" y="1677120"/>
            <a:ext cx="3696359" cy="4750914"/>
          </a:xfrm>
        </p:spPr>
        <p:txBody>
          <a:bodyPr vert="horz" lIns="108000" tIns="0" rIns="108000" bIns="108000" rtlCol="0" anchor="t">
            <a:noAutofit/>
          </a:bodyPr>
          <a:lstStyle/>
          <a:p>
            <a:pPr algn="l"/>
            <a:r>
              <a:rPr lang="en-GB" sz="1400" b="0" i="0" dirty="0">
                <a:solidFill>
                  <a:srgbClr val="231F20"/>
                </a:solidFill>
                <a:effectLst/>
                <a:latin typeface="Arial" panose="020B0604020202020204" pitchFamily="34" charset="0"/>
              </a:rPr>
              <a:t>The health and care system in </a:t>
            </a:r>
            <a:r>
              <a:rPr lang="en-GB" sz="1400" b="0" i="0" dirty="0" err="1">
                <a:solidFill>
                  <a:srgbClr val="231F20"/>
                </a:solidFill>
                <a:effectLst/>
                <a:latin typeface="Arial" panose="020B0604020202020204" pitchFamily="34" charset="0"/>
              </a:rPr>
              <a:t>Shropshire,</a:t>
            </a:r>
            <a:r>
              <a:rPr lang="en-GB" sz="1400" b="0" i="0" dirty="0">
                <a:solidFill>
                  <a:srgbClr val="231F20"/>
                </a:solidFill>
                <a:effectLst/>
                <a:latin typeface="Arial" panose="020B0604020202020204" pitchFamily="34" charset="0"/>
              </a:rPr>
              <a:t> Telford and Wrekin is </a:t>
            </a:r>
            <a:r>
              <a:rPr lang="en-GB" sz="1400" dirty="0">
                <a:solidFill>
                  <a:srgbClr val="231F20"/>
                </a:solidFill>
                <a:latin typeface="Arial" panose="020B0604020202020204" pitchFamily="34" charset="0"/>
              </a:rPr>
              <a:t>planning to </a:t>
            </a:r>
            <a:r>
              <a:rPr lang="en-GB" sz="1400" b="0" i="0" dirty="0">
                <a:solidFill>
                  <a:srgbClr val="231F20"/>
                </a:solidFill>
                <a:effectLst/>
                <a:latin typeface="Arial" panose="020B0604020202020204" pitchFamily="34" charset="0"/>
              </a:rPr>
              <a:t>transform local eye-care services.</a:t>
            </a:r>
          </a:p>
          <a:p>
            <a:pPr algn="l"/>
            <a:r>
              <a:rPr lang="en-GB" sz="1400" b="0" i="0" dirty="0">
                <a:solidFill>
                  <a:srgbClr val="231F20"/>
                </a:solidFill>
                <a:effectLst/>
                <a:latin typeface="Arial" panose="020B0604020202020204" pitchFamily="34" charset="0"/>
              </a:rPr>
              <a:t>The aim is to provide effective eye-care services that are more joined up so that adults and children get the best care possible when and where they need it.</a:t>
            </a:r>
          </a:p>
          <a:p>
            <a:pPr algn="l"/>
            <a:r>
              <a:rPr lang="en-GB" sz="1400" b="0" i="0" dirty="0">
                <a:solidFill>
                  <a:srgbClr val="231F20"/>
                </a:solidFill>
                <a:effectLst/>
                <a:latin typeface="Arial" panose="020B0604020202020204" pitchFamily="34" charset="0"/>
              </a:rPr>
              <a:t>We want to improve the experience of patients and staff working in eye-care services by looking at the way people access care, how they manage their eye conditions, and how the services work together, share information, and provide good patient care.</a:t>
            </a:r>
          </a:p>
          <a:p>
            <a:pPr algn="l"/>
            <a:r>
              <a:rPr lang="en-GB" sz="1400" dirty="0">
                <a:solidFill>
                  <a:srgbClr val="231F20"/>
                </a:solidFill>
                <a:latin typeface="Arial" panose="020B0604020202020204" pitchFamily="34" charset="0"/>
              </a:rPr>
              <a:t>Insight gathered through early engagement with the public and clinicians is helping to shape the future model of care.</a:t>
            </a:r>
            <a:endParaRPr lang="en-GB" sz="1400" b="0" i="0" dirty="0">
              <a:solidFill>
                <a:srgbClr val="231F20"/>
              </a:solidFill>
              <a:effectLst/>
              <a:latin typeface="Arial" panose="020B0604020202020204" pitchFamily="34" charset="0"/>
            </a:endParaRPr>
          </a:p>
        </p:txBody>
      </p:sp>
      <p:sp>
        <p:nvSpPr>
          <p:cNvPr id="3" name="Content Placeholder 2">
            <a:extLst>
              <a:ext uri="{FF2B5EF4-FFF2-40B4-BE49-F238E27FC236}">
                <a16:creationId xmlns:a16="http://schemas.microsoft.com/office/drawing/2014/main" id="{6736A795-13B7-144E-B791-A655AF15C89D}"/>
              </a:ext>
            </a:extLst>
          </p:cNvPr>
          <p:cNvSpPr>
            <a:spLocks noGrp="1"/>
          </p:cNvSpPr>
          <p:nvPr>
            <p:ph sz="quarter" idx="10"/>
          </p:nvPr>
        </p:nvSpPr>
        <p:spPr>
          <a:xfrm>
            <a:off x="4708187" y="1663430"/>
            <a:ext cx="3385227" cy="5073700"/>
          </a:xfrm>
        </p:spPr>
        <p:txBody>
          <a:bodyPr vert="horz" lIns="108000" tIns="0" rIns="108000" bIns="108000" rtlCol="0" anchor="t">
            <a:noAutofit/>
          </a:bodyPr>
          <a:lstStyle/>
          <a:p>
            <a:pPr>
              <a:lnSpc>
                <a:spcPct val="107000"/>
              </a:lnSpc>
              <a:spcBef>
                <a:spcPts val="0"/>
              </a:spcBef>
            </a:pPr>
            <a:r>
              <a:rPr lang="en-GB" sz="1400" b="0" dirty="0">
                <a:latin typeface="Arial" panose="020B0604020202020204" pitchFamily="34" charset="0"/>
                <a:ea typeface="Calibri"/>
                <a:cs typeface="Arial" panose="020B0604020202020204" pitchFamily="34" charset="0"/>
              </a:rPr>
              <a:t>Key areas of work that will be included in the eye-care transformation programme </a:t>
            </a:r>
            <a:r>
              <a:rPr lang="en-GB" sz="1400" b="0" dirty="0">
                <a:latin typeface="Arial" panose="020B0604020202020204" pitchFamily="34" charset="0"/>
                <a:cs typeface="Arial" panose="020B0604020202020204" pitchFamily="34" charset="0"/>
              </a:rPr>
              <a:t>are: </a:t>
            </a:r>
          </a:p>
          <a:p>
            <a:pPr>
              <a:lnSpc>
                <a:spcPct val="107000"/>
              </a:lnSpc>
              <a:spcBef>
                <a:spcPts val="0"/>
              </a:spcBef>
            </a:pPr>
            <a:endParaRPr lang="en-GB" sz="1400" b="0" dirty="0">
              <a:latin typeface="Arial" panose="020B0604020202020204" pitchFamily="34" charset="0"/>
              <a:cs typeface="Arial" panose="020B0604020202020204" pitchFamily="34" charset="0"/>
            </a:endParaRPr>
          </a:p>
          <a:p>
            <a:pPr marL="342900" lvl="0" indent="-342900">
              <a:spcBef>
                <a:spcPts val="0"/>
              </a:spcBef>
              <a:spcAft>
                <a:spcPts val="1000"/>
              </a:spcAft>
              <a:buFont typeface="Symbol"/>
              <a:buChar char=""/>
            </a:pPr>
            <a:r>
              <a:rPr lang="en-GB" sz="1400" b="0" dirty="0">
                <a:latin typeface="Arial" panose="020B0604020202020204" pitchFamily="34" charset="0"/>
                <a:cs typeface="Arial" panose="020B0604020202020204" pitchFamily="34" charset="0"/>
              </a:rPr>
              <a:t>Referrals processes</a:t>
            </a:r>
          </a:p>
          <a:p>
            <a:pPr marL="342900" lvl="0" indent="-342900">
              <a:spcBef>
                <a:spcPts val="0"/>
              </a:spcBef>
              <a:spcAft>
                <a:spcPts val="1000"/>
              </a:spcAft>
              <a:buFont typeface="Symbol"/>
              <a:buChar char=""/>
            </a:pPr>
            <a:r>
              <a:rPr lang="en-GB" sz="1400" b="0" dirty="0">
                <a:latin typeface="Arial" panose="020B0604020202020204" pitchFamily="34" charset="0"/>
                <a:cs typeface="Arial" panose="020B0604020202020204" pitchFamily="34" charset="0"/>
              </a:rPr>
              <a:t>Outpatients’ transformation</a:t>
            </a:r>
          </a:p>
          <a:p>
            <a:pPr marL="342900" lvl="0" indent="-342900">
              <a:lnSpc>
                <a:spcPct val="115000"/>
              </a:lnSpc>
              <a:spcBef>
                <a:spcPts val="0"/>
              </a:spcBef>
              <a:spcAft>
                <a:spcPts val="1000"/>
              </a:spcAft>
              <a:buFont typeface="Symbol"/>
              <a:buChar char=""/>
            </a:pPr>
            <a:r>
              <a:rPr lang="en-GB" sz="1400" b="0" dirty="0">
                <a:latin typeface="Arial" panose="020B0604020202020204" pitchFamily="34" charset="0"/>
                <a:cs typeface="Arial" panose="020B0604020202020204" pitchFamily="34" charset="0"/>
              </a:rPr>
              <a:t>Integrated pathways across Primary/Community/Secondary eye-care and links with social care</a:t>
            </a:r>
          </a:p>
          <a:p>
            <a:pPr marL="342900" indent="-342900">
              <a:lnSpc>
                <a:spcPct val="115000"/>
              </a:lnSpc>
              <a:spcBef>
                <a:spcPts val="0"/>
              </a:spcBef>
              <a:spcAft>
                <a:spcPts val="1000"/>
              </a:spcAft>
              <a:buFont typeface="Symbol"/>
              <a:buChar char=""/>
            </a:pPr>
            <a:r>
              <a:rPr lang="en-GB" sz="1400" b="0" dirty="0">
                <a:latin typeface="Arial"/>
                <a:cs typeface="Arial"/>
              </a:rPr>
              <a:t>Multi-Speciality pathways </a:t>
            </a:r>
          </a:p>
          <a:p>
            <a:pPr>
              <a:spcBef>
                <a:spcPts val="0"/>
              </a:spcBef>
            </a:pPr>
            <a:r>
              <a:rPr lang="en-GB" sz="1400" b="0" dirty="0">
                <a:latin typeface="Arial" panose="020B0604020202020204" pitchFamily="34" charset="0"/>
                <a:cs typeface="Arial" panose="020B0604020202020204" pitchFamily="34" charset="0"/>
              </a:rPr>
              <a:t>Areas of work not included in the programme:</a:t>
            </a:r>
            <a:endParaRPr lang="en-US" sz="1400" b="0" dirty="0">
              <a:latin typeface="Arial" panose="020B0604020202020204" pitchFamily="34" charset="0"/>
              <a:cs typeface="Arial" panose="020B0604020202020204" pitchFamily="34" charset="0"/>
            </a:endParaRPr>
          </a:p>
          <a:p>
            <a:pPr marL="342900" lvl="0" indent="-342900">
              <a:lnSpc>
                <a:spcPct val="200000"/>
              </a:lnSpc>
              <a:spcBef>
                <a:spcPts val="0"/>
              </a:spcBef>
              <a:spcAft>
                <a:spcPts val="800"/>
              </a:spcAft>
              <a:buFont typeface="Symbol"/>
              <a:buChar char=""/>
            </a:pPr>
            <a:r>
              <a:rPr lang="en-US" sz="1400" b="0" dirty="0">
                <a:latin typeface="Arial" panose="020B0604020202020204" pitchFamily="34" charset="0"/>
                <a:ea typeface="Calibri"/>
                <a:cs typeface="Arial" panose="020B0604020202020204" pitchFamily="34" charset="0"/>
              </a:rPr>
              <a:t>Ophthalmology Surgery </a:t>
            </a:r>
            <a:endParaRPr lang="en-GB" sz="1400" b="0" dirty="0">
              <a:latin typeface="Arial" panose="020B0604020202020204" pitchFamily="34" charset="0"/>
              <a:ea typeface="Calibri"/>
              <a:cs typeface="Arial" panose="020B0604020202020204" pitchFamily="34" charset="0"/>
            </a:endParaRPr>
          </a:p>
          <a:p>
            <a:pPr marL="342900" lvl="0" indent="-342900">
              <a:lnSpc>
                <a:spcPct val="107000"/>
              </a:lnSpc>
              <a:spcBef>
                <a:spcPts val="0"/>
              </a:spcBef>
              <a:spcAft>
                <a:spcPts val="800"/>
              </a:spcAft>
              <a:buFont typeface="Symbol"/>
              <a:buChar char=""/>
            </a:pPr>
            <a:r>
              <a:rPr lang="en-US" sz="1400" b="0" dirty="0">
                <a:latin typeface="Arial" panose="020B0604020202020204" pitchFamily="34" charset="0"/>
                <a:ea typeface="Calibri"/>
                <a:cs typeface="Arial" panose="020B0604020202020204" pitchFamily="34" charset="0"/>
              </a:rPr>
              <a:t>Eye related Cancer Care</a:t>
            </a:r>
            <a:endParaRPr lang="en-GB" sz="1400" b="0" dirty="0">
              <a:latin typeface="Arial" panose="020B0604020202020204" pitchFamily="34" charset="0"/>
              <a:ea typeface="Calibri"/>
              <a:cs typeface="Arial" panose="020B0604020202020204" pitchFamily="34" charset="0"/>
            </a:endParaRPr>
          </a:p>
        </p:txBody>
      </p:sp>
      <p:sp>
        <p:nvSpPr>
          <p:cNvPr id="4" name="Content Placeholder 3">
            <a:extLst>
              <a:ext uri="{FF2B5EF4-FFF2-40B4-BE49-F238E27FC236}">
                <a16:creationId xmlns:a16="http://schemas.microsoft.com/office/drawing/2014/main" id="{B100772C-A4BF-DE4F-89C1-123C7893E875}"/>
              </a:ext>
            </a:extLst>
          </p:cNvPr>
          <p:cNvSpPr>
            <a:spLocks noGrp="1"/>
          </p:cNvSpPr>
          <p:nvPr>
            <p:ph sz="quarter" idx="11"/>
          </p:nvPr>
        </p:nvSpPr>
        <p:spPr>
          <a:xfrm>
            <a:off x="8406970" y="1663429"/>
            <a:ext cx="3494298" cy="5073699"/>
          </a:xfrm>
        </p:spPr>
        <p:txBody>
          <a:bodyPr vert="horz" lIns="108000" tIns="0" rIns="108000" bIns="108000" rtlCol="0" anchor="t">
            <a:normAutofit/>
          </a:bodyPr>
          <a:lstStyle/>
          <a:p>
            <a:pPr marL="285750" indent="-285750">
              <a:buFont typeface="Wingdings" panose="05000000000000000000" pitchFamily="2" charset="2"/>
              <a:buChar char="Ø"/>
            </a:pPr>
            <a:r>
              <a:rPr lang="en-GB" sz="1600" b="0" dirty="0">
                <a:latin typeface="Arial" panose="020B0604020202020204" pitchFamily="34" charset="0"/>
                <a:cs typeface="Arial" panose="020B0604020202020204" pitchFamily="34" charset="0"/>
              </a:rPr>
              <a:t>Identify areas of focus and recommendations based on the engagement insight</a:t>
            </a:r>
          </a:p>
          <a:p>
            <a:pPr marL="285750" indent="-285750">
              <a:buFont typeface="Wingdings" panose="05000000000000000000" pitchFamily="2" charset="2"/>
              <a:buChar char="Ø"/>
            </a:pPr>
            <a:r>
              <a:rPr lang="en-GB" sz="1600" b="0" dirty="0">
                <a:latin typeface="Arial" panose="020B0604020202020204" pitchFamily="34" charset="0"/>
                <a:cs typeface="Arial" panose="020B0604020202020204" pitchFamily="34" charset="0"/>
              </a:rPr>
              <a:t>Share the report with the design group to inform design and development of future eye-care services</a:t>
            </a:r>
          </a:p>
          <a:p>
            <a:pPr marL="285750" indent="-285750">
              <a:buFont typeface="Wingdings" panose="05000000000000000000" pitchFamily="2" charset="2"/>
              <a:buChar char="Ø"/>
            </a:pPr>
            <a:r>
              <a:rPr lang="en-GB" sz="1600" b="0" dirty="0">
                <a:latin typeface="Arial" panose="020B0604020202020204" pitchFamily="34" charset="0"/>
                <a:cs typeface="Arial" panose="020B0604020202020204" pitchFamily="34" charset="0"/>
              </a:rPr>
              <a:t>Publish the engagement report and summary to share with those engaged and wider stakeholders including an update on next steps</a:t>
            </a:r>
          </a:p>
          <a:p>
            <a:pPr marL="285750" indent="-285750">
              <a:buFont typeface="Wingdings" panose="05000000000000000000" pitchFamily="2" charset="2"/>
              <a:buChar char="Ø"/>
            </a:pPr>
            <a:r>
              <a:rPr lang="en-GB" sz="1600" b="0" dirty="0">
                <a:latin typeface="Arial" panose="020B0604020202020204" pitchFamily="34" charset="0"/>
                <a:cs typeface="Arial" panose="020B0604020202020204" pitchFamily="34" charset="0"/>
              </a:rPr>
              <a:t>Ongoing communication and engagement, including engagement on any new proposals</a:t>
            </a:r>
          </a:p>
        </p:txBody>
      </p:sp>
      <p:sp>
        <p:nvSpPr>
          <p:cNvPr id="15" name="Title Placeholder 1">
            <a:extLst>
              <a:ext uri="{FF2B5EF4-FFF2-40B4-BE49-F238E27FC236}">
                <a16:creationId xmlns:a16="http://schemas.microsoft.com/office/drawing/2014/main" id="{24FABEF7-4944-514C-84BD-85BB23501B06}"/>
              </a:ext>
            </a:extLst>
          </p:cNvPr>
          <p:cNvSpPr>
            <a:spLocks noGrp="1"/>
          </p:cNvSpPr>
          <p:nvPr>
            <p:ph type="title"/>
          </p:nvPr>
        </p:nvSpPr>
        <p:spPr>
          <a:prstGeom prst="rect">
            <a:avLst/>
          </a:prstGeom>
        </p:spPr>
        <p:txBody>
          <a:bodyPr vert="horz" lIns="108000" tIns="45720" rIns="91440" bIns="45720" rtlCol="0" anchor="ctr" anchorCtr="0">
            <a:normAutofit/>
          </a:bodyPr>
          <a:lstStyle>
            <a:lvl1pPr>
              <a:defRPr b="1">
                <a:solidFill>
                  <a:schemeClr val="tx1"/>
                </a:solidFill>
              </a:defRPr>
            </a:lvl1pPr>
          </a:lstStyle>
          <a:p>
            <a:r>
              <a:rPr lang="en-GB" sz="3600" dirty="0"/>
              <a:t>Eye Care Transformation Programme - summary</a:t>
            </a:r>
            <a:endParaRPr lang="en-GB" sz="3600" b="1" i="0" u="none" strike="noStrike" kern="1200" dirty="0">
              <a:solidFill>
                <a:schemeClr val="tx1"/>
              </a:solidFill>
              <a:effectLst/>
              <a:latin typeface="+mj-lt"/>
              <a:ea typeface="+mj-ea"/>
              <a:cs typeface="+mj-cs"/>
            </a:endParaRPr>
          </a:p>
        </p:txBody>
      </p:sp>
    </p:spTree>
    <p:extLst>
      <p:ext uri="{BB962C8B-B14F-4D97-AF65-F5344CB8AC3E}">
        <p14:creationId xmlns:p14="http://schemas.microsoft.com/office/powerpoint/2010/main" val="298255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06120E-FBB5-2869-36C8-0A812273CE25}"/>
              </a:ext>
            </a:extLst>
          </p:cNvPr>
          <p:cNvSpPr>
            <a:spLocks noGrp="1"/>
          </p:cNvSpPr>
          <p:nvPr>
            <p:ph idx="1"/>
          </p:nvPr>
        </p:nvSpPr>
        <p:spPr/>
        <p:txBody>
          <a:bodyPr vert="horz" lIns="108000" tIns="108000" rIns="91440" bIns="108000" rtlCol="0" anchor="t">
            <a:normAutofit lnSpcReduction="10000"/>
          </a:bodyPr>
          <a:lstStyle/>
          <a:p>
            <a:r>
              <a:rPr lang="en-GB" sz="2800" dirty="0">
                <a:solidFill>
                  <a:schemeClr val="tx1"/>
                </a:solidFill>
                <a:latin typeface="Calibri"/>
                <a:cs typeface="Calibri"/>
              </a:rPr>
              <a:t>To anticipate the increasing need for services</a:t>
            </a:r>
          </a:p>
          <a:p>
            <a:r>
              <a:rPr lang="en-GB" sz="2800" dirty="0">
                <a:solidFill>
                  <a:schemeClr val="tx1"/>
                </a:solidFill>
                <a:latin typeface="Calibri"/>
                <a:cs typeface="Calibri"/>
              </a:rPr>
              <a:t>To reduce unnecessary face to face outpatient appointments</a:t>
            </a:r>
          </a:p>
          <a:p>
            <a:r>
              <a:rPr lang="en-GB" sz="2800" dirty="0">
                <a:solidFill>
                  <a:schemeClr val="tx1"/>
                </a:solidFill>
                <a:latin typeface="Calibri"/>
                <a:cs typeface="Calibri"/>
              </a:rPr>
              <a:t>To enhance the early detection and prevention of eye related conditions</a:t>
            </a:r>
            <a:endParaRPr lang="en-GB" sz="2800" dirty="0">
              <a:solidFill>
                <a:schemeClr val="tx1"/>
              </a:solidFill>
            </a:endParaRPr>
          </a:p>
          <a:p>
            <a:r>
              <a:rPr lang="en-GB" sz="2800" dirty="0">
                <a:solidFill>
                  <a:schemeClr val="tx1"/>
                </a:solidFill>
                <a:latin typeface="Calibri"/>
                <a:cs typeface="Calibri"/>
              </a:rPr>
              <a:t>To provide more joined up services across primary, secondary and community care</a:t>
            </a:r>
          </a:p>
          <a:p>
            <a:r>
              <a:rPr lang="en-GB" sz="2800" dirty="0">
                <a:solidFill>
                  <a:schemeClr val="tx1"/>
                </a:solidFill>
                <a:latin typeface="Calibri"/>
                <a:cs typeface="Calibri"/>
              </a:rPr>
              <a:t>To provide more services closer to home, when its needed</a:t>
            </a:r>
          </a:p>
          <a:p>
            <a:r>
              <a:rPr lang="en-GB" sz="2800" dirty="0">
                <a:solidFill>
                  <a:schemeClr val="tx1"/>
                </a:solidFill>
                <a:latin typeface="Calibri"/>
                <a:cs typeface="Calibri"/>
              </a:rPr>
              <a:t>To make better use of new technologies and developments in eye care</a:t>
            </a:r>
          </a:p>
          <a:p>
            <a:r>
              <a:rPr lang="en-GB" sz="2800" dirty="0">
                <a:solidFill>
                  <a:schemeClr val="tx1"/>
                </a:solidFill>
                <a:latin typeface="Calibri"/>
                <a:cs typeface="Calibri"/>
              </a:rPr>
              <a:t>To make better use of available data and be able to track people’s care</a:t>
            </a:r>
          </a:p>
          <a:p>
            <a:endParaRPr lang="en-GB" dirty="0"/>
          </a:p>
        </p:txBody>
      </p:sp>
      <p:sp>
        <p:nvSpPr>
          <p:cNvPr id="3" name="Title 2">
            <a:extLst>
              <a:ext uri="{FF2B5EF4-FFF2-40B4-BE49-F238E27FC236}">
                <a16:creationId xmlns:a16="http://schemas.microsoft.com/office/drawing/2014/main" id="{360AC9E5-9FFD-D6E2-CAFA-FD73EB094A6F}"/>
              </a:ext>
            </a:extLst>
          </p:cNvPr>
          <p:cNvSpPr>
            <a:spLocks noGrp="1"/>
          </p:cNvSpPr>
          <p:nvPr>
            <p:ph type="title"/>
          </p:nvPr>
        </p:nvSpPr>
        <p:spPr/>
        <p:txBody>
          <a:bodyPr/>
          <a:lstStyle/>
          <a:p>
            <a:r>
              <a:rPr lang="en-GB" dirty="0"/>
              <a:t>Reasons for change</a:t>
            </a:r>
          </a:p>
        </p:txBody>
      </p:sp>
    </p:spTree>
    <p:extLst>
      <p:ext uri="{BB962C8B-B14F-4D97-AF65-F5344CB8AC3E}">
        <p14:creationId xmlns:p14="http://schemas.microsoft.com/office/powerpoint/2010/main" val="332110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5202271F-7A65-A14F-880B-EAAE3B94E4B0}"/>
              </a:ext>
            </a:extLst>
          </p:cNvPr>
          <p:cNvSpPr txBox="1"/>
          <p:nvPr/>
        </p:nvSpPr>
        <p:spPr>
          <a:xfrm>
            <a:off x="1048427" y="1189628"/>
            <a:ext cx="925253" cy="338554"/>
          </a:xfrm>
          <a:prstGeom prst="rect">
            <a:avLst/>
          </a:prstGeom>
          <a:noFill/>
        </p:spPr>
        <p:txBody>
          <a:bodyPr wrap="none" rtlCol="0">
            <a:spAutoFit/>
          </a:bodyPr>
          <a:lstStyle/>
          <a:p>
            <a:r>
              <a:rPr lang="en-US" sz="1600" b="1" dirty="0">
                <a:solidFill>
                  <a:schemeClr val="bg2"/>
                </a:solidFill>
                <a:latin typeface="Agency FB" panose="020B0503020202020204" pitchFamily="34" charset="0"/>
              </a:rPr>
              <a:t> April 2021</a:t>
            </a:r>
          </a:p>
        </p:txBody>
      </p:sp>
      <p:sp>
        <p:nvSpPr>
          <p:cNvPr id="33" name="TextBox 32">
            <a:extLst>
              <a:ext uri="{FF2B5EF4-FFF2-40B4-BE49-F238E27FC236}">
                <a16:creationId xmlns:a16="http://schemas.microsoft.com/office/drawing/2014/main" id="{045ED59F-57CA-8542-99B5-459DF8A42A28}"/>
              </a:ext>
            </a:extLst>
          </p:cNvPr>
          <p:cNvSpPr txBox="1"/>
          <p:nvPr/>
        </p:nvSpPr>
        <p:spPr>
          <a:xfrm>
            <a:off x="7082053" y="1602093"/>
            <a:ext cx="926857"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July 2021</a:t>
            </a:r>
          </a:p>
        </p:txBody>
      </p:sp>
      <p:sp>
        <p:nvSpPr>
          <p:cNvPr id="34" name="TextBox 33">
            <a:extLst>
              <a:ext uri="{FF2B5EF4-FFF2-40B4-BE49-F238E27FC236}">
                <a16:creationId xmlns:a16="http://schemas.microsoft.com/office/drawing/2014/main" id="{2CB73F8D-1909-1D45-ADA7-9CBC091EE409}"/>
              </a:ext>
            </a:extLst>
          </p:cNvPr>
          <p:cNvSpPr txBox="1"/>
          <p:nvPr/>
        </p:nvSpPr>
        <p:spPr>
          <a:xfrm>
            <a:off x="3899215" y="1432816"/>
            <a:ext cx="729687" cy="338554"/>
          </a:xfrm>
          <a:prstGeom prst="rect">
            <a:avLst/>
          </a:prstGeom>
          <a:noFill/>
        </p:spPr>
        <p:txBody>
          <a:bodyPr wrap="none" rtlCol="0">
            <a:spAutoFit/>
          </a:bodyPr>
          <a:lstStyle/>
          <a:p>
            <a:r>
              <a:rPr lang="en-US" sz="1600" b="1" dirty="0">
                <a:solidFill>
                  <a:schemeClr val="bg2"/>
                </a:solidFill>
                <a:latin typeface="Agency FB" panose="020B0503020202020204" pitchFamily="34" charset="0"/>
              </a:rPr>
              <a:t>May 221</a:t>
            </a:r>
          </a:p>
        </p:txBody>
      </p:sp>
      <p:sp>
        <p:nvSpPr>
          <p:cNvPr id="35" name="TextBox 34">
            <a:extLst>
              <a:ext uri="{FF2B5EF4-FFF2-40B4-BE49-F238E27FC236}">
                <a16:creationId xmlns:a16="http://schemas.microsoft.com/office/drawing/2014/main" id="{D2F84CBA-3C67-0541-B1EC-52E74E6C7E3D}"/>
              </a:ext>
            </a:extLst>
          </p:cNvPr>
          <p:cNvSpPr txBox="1"/>
          <p:nvPr/>
        </p:nvSpPr>
        <p:spPr>
          <a:xfrm>
            <a:off x="4938202" y="3007041"/>
            <a:ext cx="954107"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Sept 2021</a:t>
            </a:r>
          </a:p>
        </p:txBody>
      </p:sp>
      <p:sp>
        <p:nvSpPr>
          <p:cNvPr id="36" name="TextBox 35">
            <a:extLst>
              <a:ext uri="{FF2B5EF4-FFF2-40B4-BE49-F238E27FC236}">
                <a16:creationId xmlns:a16="http://schemas.microsoft.com/office/drawing/2014/main" id="{91011F7E-57D2-9C4E-9896-4198D0F3FB86}"/>
              </a:ext>
            </a:extLst>
          </p:cNvPr>
          <p:cNvSpPr txBox="1"/>
          <p:nvPr/>
        </p:nvSpPr>
        <p:spPr>
          <a:xfrm>
            <a:off x="9647838" y="4587880"/>
            <a:ext cx="752129"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2022 +</a:t>
            </a:r>
          </a:p>
        </p:txBody>
      </p:sp>
      <p:sp>
        <p:nvSpPr>
          <p:cNvPr id="38" name="Rectangle 37">
            <a:extLst>
              <a:ext uri="{FF2B5EF4-FFF2-40B4-BE49-F238E27FC236}">
                <a16:creationId xmlns:a16="http://schemas.microsoft.com/office/drawing/2014/main" id="{F5AA7C39-3DA2-B440-9216-4B8101E2A529}"/>
              </a:ext>
            </a:extLst>
          </p:cNvPr>
          <p:cNvSpPr/>
          <p:nvPr/>
        </p:nvSpPr>
        <p:spPr>
          <a:xfrm flipH="1">
            <a:off x="2569792" y="3110630"/>
            <a:ext cx="2103242" cy="86239"/>
          </a:xfrm>
          <a:prstGeom prst="rect">
            <a:avLst/>
          </a:prstGeom>
        </p:spPr>
        <p:txBody>
          <a:bodyPr wrap="square">
            <a:spAutoFit/>
          </a:bodyPr>
          <a:lstStyle/>
          <a:p>
            <a:endParaRPr lang="en-US" sz="1200" dirty="0">
              <a:latin typeface="Agency FB" panose="020B0503020202020204" pitchFamily="34" charset="0"/>
              <a:cs typeface="Andalus" panose="02020603050405020304" pitchFamily="18" charset="-78"/>
            </a:endParaRPr>
          </a:p>
        </p:txBody>
      </p:sp>
      <p:sp>
        <p:nvSpPr>
          <p:cNvPr id="54" name="TextBox 53">
            <a:extLst>
              <a:ext uri="{FF2B5EF4-FFF2-40B4-BE49-F238E27FC236}">
                <a16:creationId xmlns:a16="http://schemas.microsoft.com/office/drawing/2014/main" id="{3A4B5FCF-8839-AE4A-A01A-B3184BEEC4CD}"/>
              </a:ext>
            </a:extLst>
          </p:cNvPr>
          <p:cNvSpPr txBox="1"/>
          <p:nvPr/>
        </p:nvSpPr>
        <p:spPr>
          <a:xfrm>
            <a:off x="4655161" y="4930554"/>
            <a:ext cx="917239"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2021 - 22</a:t>
            </a:r>
          </a:p>
        </p:txBody>
      </p:sp>
      <p:sp>
        <p:nvSpPr>
          <p:cNvPr id="62" name="TextBox 61">
            <a:extLst>
              <a:ext uri="{FF2B5EF4-FFF2-40B4-BE49-F238E27FC236}">
                <a16:creationId xmlns:a16="http://schemas.microsoft.com/office/drawing/2014/main" id="{5202271F-7A65-A14F-880B-EAAE3B94E4B0}"/>
              </a:ext>
            </a:extLst>
          </p:cNvPr>
          <p:cNvSpPr txBox="1"/>
          <p:nvPr/>
        </p:nvSpPr>
        <p:spPr>
          <a:xfrm>
            <a:off x="6228934" y="3532228"/>
            <a:ext cx="853119" cy="338554"/>
          </a:xfrm>
          <a:prstGeom prst="rect">
            <a:avLst/>
          </a:prstGeom>
          <a:noFill/>
        </p:spPr>
        <p:txBody>
          <a:bodyPr wrap="none" rtlCol="0">
            <a:spAutoFit/>
          </a:bodyPr>
          <a:lstStyle/>
          <a:p>
            <a:r>
              <a:rPr lang="en-US" sz="1600" b="1" dirty="0">
                <a:solidFill>
                  <a:schemeClr val="bg2"/>
                </a:solidFill>
                <a:latin typeface="Agency FB" panose="020B0503020202020204" pitchFamily="34" charset="0"/>
              </a:rPr>
              <a:t> Nov 2021</a:t>
            </a:r>
          </a:p>
        </p:txBody>
      </p:sp>
      <p:sp>
        <p:nvSpPr>
          <p:cNvPr id="65" name="TextBox 64">
            <a:extLst>
              <a:ext uri="{FF2B5EF4-FFF2-40B4-BE49-F238E27FC236}">
                <a16:creationId xmlns:a16="http://schemas.microsoft.com/office/drawing/2014/main" id="{D2F84CBA-3C67-0541-B1EC-52E74E6C7E3D}"/>
              </a:ext>
            </a:extLst>
          </p:cNvPr>
          <p:cNvSpPr txBox="1"/>
          <p:nvPr/>
        </p:nvSpPr>
        <p:spPr>
          <a:xfrm>
            <a:off x="6929073" y="4707097"/>
            <a:ext cx="889987"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Dec 2021</a:t>
            </a:r>
          </a:p>
        </p:txBody>
      </p:sp>
      <p:sp>
        <p:nvSpPr>
          <p:cNvPr id="2" name="Title 1"/>
          <p:cNvSpPr>
            <a:spLocks noGrp="1"/>
          </p:cNvSpPr>
          <p:nvPr>
            <p:ph type="title"/>
          </p:nvPr>
        </p:nvSpPr>
        <p:spPr/>
        <p:txBody>
          <a:bodyPr>
            <a:normAutofit/>
          </a:bodyPr>
          <a:lstStyle/>
          <a:p>
            <a:r>
              <a:rPr lang="en-GB" dirty="0"/>
              <a:t>Early Engagement</a:t>
            </a:r>
          </a:p>
        </p:txBody>
      </p:sp>
      <p:pic>
        <p:nvPicPr>
          <p:cNvPr id="10" name="Picture 9" descr="Graphical user interface, text, application, email&#10;&#10;Description automatically generated">
            <a:extLst>
              <a:ext uri="{FF2B5EF4-FFF2-40B4-BE49-F238E27FC236}">
                <a16:creationId xmlns:a16="http://schemas.microsoft.com/office/drawing/2014/main" id="{F13561C3-BCC8-2D23-DC6A-F670CE0710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2309" y="1209604"/>
            <a:ext cx="5335155" cy="2348648"/>
          </a:xfrm>
          <a:prstGeom prst="rect">
            <a:avLst/>
          </a:prstGeom>
          <a:ln w="44450">
            <a:solidFill>
              <a:schemeClr val="tx1"/>
            </a:solidFill>
          </a:ln>
        </p:spPr>
      </p:pic>
      <p:pic>
        <p:nvPicPr>
          <p:cNvPr id="12" name="Picture 11" descr="Graphical user interface, text, application, email&#10;&#10;Description automatically generated">
            <a:extLst>
              <a:ext uri="{FF2B5EF4-FFF2-40B4-BE49-F238E27FC236}">
                <a16:creationId xmlns:a16="http://schemas.microsoft.com/office/drawing/2014/main" id="{A2CA608E-0368-9766-08BA-110BF01BD4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6610" y="2890016"/>
            <a:ext cx="4429246" cy="2374892"/>
          </a:xfrm>
          <a:prstGeom prst="rect">
            <a:avLst/>
          </a:prstGeom>
          <a:ln w="44450">
            <a:solidFill>
              <a:schemeClr val="tx1"/>
            </a:solidFill>
          </a:ln>
        </p:spPr>
      </p:pic>
      <p:pic>
        <p:nvPicPr>
          <p:cNvPr id="14" name="Picture 13" descr="Graphical user interface&#10;&#10;Description automatically generated with medium confidence">
            <a:extLst>
              <a:ext uri="{FF2B5EF4-FFF2-40B4-BE49-F238E27FC236}">
                <a16:creationId xmlns:a16="http://schemas.microsoft.com/office/drawing/2014/main" id="{4331FE23-5DEA-0A68-FF90-D9F483C60B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41332" y="4077585"/>
            <a:ext cx="5335155" cy="2748126"/>
          </a:xfrm>
          <a:prstGeom prst="rect">
            <a:avLst/>
          </a:prstGeom>
          <a:ln w="44450">
            <a:solidFill>
              <a:schemeClr val="tx1"/>
            </a:solidFill>
          </a:ln>
        </p:spPr>
      </p:pic>
      <p:sp>
        <p:nvSpPr>
          <p:cNvPr id="15" name="TextBox 14">
            <a:extLst>
              <a:ext uri="{FF2B5EF4-FFF2-40B4-BE49-F238E27FC236}">
                <a16:creationId xmlns:a16="http://schemas.microsoft.com/office/drawing/2014/main" id="{83DD2BB6-E6F8-E447-415C-016BA84E4AD0}"/>
              </a:ext>
            </a:extLst>
          </p:cNvPr>
          <p:cNvSpPr txBox="1"/>
          <p:nvPr/>
        </p:nvSpPr>
        <p:spPr>
          <a:xfrm>
            <a:off x="1048427" y="1432816"/>
            <a:ext cx="4016385" cy="4893647"/>
          </a:xfrm>
          <a:prstGeom prst="rect">
            <a:avLst/>
          </a:prstGeom>
          <a:noFill/>
        </p:spPr>
        <p:txBody>
          <a:bodyPr wrap="square" rtlCol="0">
            <a:spAutoFit/>
          </a:bodyPr>
          <a:lstStyle/>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262 responses to our survey</a:t>
            </a:r>
          </a:p>
          <a:p>
            <a:pPr marL="285750" indent="-285750">
              <a:buFont typeface="Wingdings" panose="05000000000000000000" pitchFamily="2" charset="2"/>
              <a:buChar char="Ø"/>
            </a:pPr>
            <a:endParaRPr lang="en-GB"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Outreach sessions within eye care clinics</a:t>
            </a:r>
          </a:p>
          <a:p>
            <a:pPr marL="285750" indent="-285750">
              <a:buFont typeface="Wingdings" panose="05000000000000000000" pitchFamily="2" charset="2"/>
              <a:buChar char="Ø"/>
            </a:pPr>
            <a:endParaRPr lang="en-GB"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Engagement workshops with the public, NHS providers and independent providers</a:t>
            </a:r>
          </a:p>
          <a:p>
            <a:pPr marL="285750" indent="-285750">
              <a:buFont typeface="Wingdings" panose="05000000000000000000" pitchFamily="2" charset="2"/>
              <a:buChar char="Ø"/>
            </a:pPr>
            <a:endParaRPr lang="en-GB"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Community outreach engagement</a:t>
            </a:r>
          </a:p>
        </p:txBody>
      </p:sp>
    </p:spTree>
    <p:extLst>
      <p:ext uri="{BB962C8B-B14F-4D97-AF65-F5344CB8AC3E}">
        <p14:creationId xmlns:p14="http://schemas.microsoft.com/office/powerpoint/2010/main" val="1520393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7004DFE-A548-3447-23A2-A4049971C7E5}"/>
              </a:ext>
            </a:extLst>
          </p:cNvPr>
          <p:cNvGraphicFramePr>
            <a:graphicFrameLocks noGrp="1"/>
          </p:cNvGraphicFramePr>
          <p:nvPr>
            <p:ph idx="1"/>
            <p:extLst>
              <p:ext uri="{D42A27DB-BD31-4B8C-83A1-F6EECF244321}">
                <p14:modId xmlns:p14="http://schemas.microsoft.com/office/powerpoint/2010/main" val="3755770735"/>
              </p:ext>
            </p:extLst>
          </p:nvPr>
        </p:nvGraphicFramePr>
        <p:xfrm>
          <a:off x="1101263" y="1209368"/>
          <a:ext cx="10532719" cy="4959684"/>
        </p:xfrm>
        <a:graphic>
          <a:graphicData uri="http://schemas.openxmlformats.org/drawingml/2006/table">
            <a:tbl>
              <a:tblPr firstRow="1" firstCol="1" bandRow="1">
                <a:tableStyleId>{5C22544A-7EE6-4342-B048-85BDC9FD1C3A}</a:tableStyleId>
              </a:tblPr>
              <a:tblGrid>
                <a:gridCol w="1673942">
                  <a:extLst>
                    <a:ext uri="{9D8B030D-6E8A-4147-A177-3AD203B41FA5}">
                      <a16:colId xmlns:a16="http://schemas.microsoft.com/office/drawing/2014/main" val="1517520879"/>
                    </a:ext>
                  </a:extLst>
                </a:gridCol>
                <a:gridCol w="8858777">
                  <a:extLst>
                    <a:ext uri="{9D8B030D-6E8A-4147-A177-3AD203B41FA5}">
                      <a16:colId xmlns:a16="http://schemas.microsoft.com/office/drawing/2014/main" val="900152138"/>
                    </a:ext>
                  </a:extLst>
                </a:gridCol>
              </a:tblGrid>
              <a:tr h="232117">
                <a:tc gridSpan="2">
                  <a:txBody>
                    <a:bodyPr/>
                    <a:lstStyle/>
                    <a:p>
                      <a:pPr algn="ctr">
                        <a:lnSpc>
                          <a:spcPct val="115000"/>
                        </a:lnSpc>
                        <a:spcBef>
                          <a:spcPts val="600"/>
                        </a:spcBef>
                        <a:spcAft>
                          <a:spcPts val="600"/>
                        </a:spcAft>
                      </a:pPr>
                      <a:r>
                        <a:rPr lang="en-GB" sz="1100" dirty="0">
                          <a:effectLst/>
                        </a:rPr>
                        <a:t>A good standard of care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3153199839"/>
                  </a:ext>
                </a:extLst>
              </a:tr>
              <a:tr h="728042">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The clinical care which is provided is of a good standard, staff are engaged and there is a good level of trust between the optometrist and the patient.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695052"/>
                  </a:ext>
                </a:extLst>
              </a:tr>
              <a:tr h="625078">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Patients value the detail they are given about their condition, which gives confidence that they have been correctly diagnosed.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1176657"/>
                  </a:ext>
                </a:extLst>
              </a:tr>
              <a:tr h="480081">
                <a:tc>
                  <a:txBody>
                    <a:bodyPr/>
                    <a:lstStyle/>
                    <a:p>
                      <a:pPr>
                        <a:lnSpc>
                          <a:spcPct val="115000"/>
                        </a:lnSpc>
                        <a:spcAft>
                          <a:spcPts val="1000"/>
                        </a:spcAft>
                      </a:pPr>
                      <a:r>
                        <a:rPr lang="en-GB" sz="1100" dirty="0">
                          <a:effectLst/>
                        </a:rPr>
                        <a:t>Independent Sector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Open and honest communication leads to the patient becoming an advocate of the service.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5088113"/>
                  </a:ext>
                </a:extLst>
              </a:tr>
              <a:tr h="214312">
                <a:tc gridSpan="2">
                  <a:txBody>
                    <a:bodyPr/>
                    <a:lstStyle/>
                    <a:p>
                      <a:pPr algn="ctr">
                        <a:lnSpc>
                          <a:spcPct val="115000"/>
                        </a:lnSpc>
                        <a:spcBef>
                          <a:spcPts val="600"/>
                        </a:spcBef>
                        <a:spcAft>
                          <a:spcPts val="600"/>
                        </a:spcAft>
                      </a:pPr>
                      <a:r>
                        <a:rPr lang="en-GB" sz="1100" dirty="0">
                          <a:effectLst/>
                        </a:rPr>
                        <a:t>Collaborative and Accessible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18597073"/>
                  </a:ext>
                </a:extLst>
              </a:tr>
              <a:tr h="728042">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Offering patient choice works well, collaborative working with the independent sector and the ability to share images all helps to improve the patient experience and ensure they are seen in a timely manner.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1855549"/>
                  </a:ext>
                </a:extLst>
              </a:tr>
              <a:tr h="976006">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Patients tell us that there are direct links between their local optician and the hospital and that when the process works, patients find they are seen quickly and flexibly.  They find many of our facilities are suitable for them to access and navigate around.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4988832"/>
                  </a:ext>
                </a:extLst>
              </a:tr>
              <a:tr h="976006">
                <a:tc>
                  <a:txBody>
                    <a:bodyPr/>
                    <a:lstStyle/>
                    <a:p>
                      <a:pPr>
                        <a:lnSpc>
                          <a:spcPct val="115000"/>
                        </a:lnSpc>
                        <a:spcAft>
                          <a:spcPts val="1000"/>
                        </a:spcAft>
                      </a:pPr>
                      <a:r>
                        <a:rPr lang="en-GB" sz="1100" dirty="0">
                          <a:effectLst/>
                        </a:rPr>
                        <a:t>Independent Sector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Collaboration between the independent sector and secondary care is important and is assisted by regular meetings with clinicians and operational leads working together, feedback loop between independent sector providers and hospital is key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754566"/>
                  </a:ext>
                </a:extLst>
              </a:tr>
            </a:tbl>
          </a:graphicData>
        </a:graphic>
      </p:graphicFrame>
      <p:sp>
        <p:nvSpPr>
          <p:cNvPr id="3" name="Title 2">
            <a:extLst>
              <a:ext uri="{FF2B5EF4-FFF2-40B4-BE49-F238E27FC236}">
                <a16:creationId xmlns:a16="http://schemas.microsoft.com/office/drawing/2014/main" id="{641686B3-9C78-60EC-091B-94B96F11460D}"/>
              </a:ext>
            </a:extLst>
          </p:cNvPr>
          <p:cNvSpPr>
            <a:spLocks noGrp="1"/>
          </p:cNvSpPr>
          <p:nvPr>
            <p:ph type="title"/>
          </p:nvPr>
        </p:nvSpPr>
        <p:spPr/>
        <p:txBody>
          <a:bodyPr/>
          <a:lstStyle/>
          <a:p>
            <a:r>
              <a:rPr lang="en-GB" dirty="0"/>
              <a:t>What we heard: what works well</a:t>
            </a:r>
          </a:p>
        </p:txBody>
      </p:sp>
    </p:spTree>
    <p:extLst>
      <p:ext uri="{BB962C8B-B14F-4D97-AF65-F5344CB8AC3E}">
        <p14:creationId xmlns:p14="http://schemas.microsoft.com/office/powerpoint/2010/main" val="378391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3F05469-6BE0-8D5F-A84E-306453CF68B7}"/>
              </a:ext>
            </a:extLst>
          </p:cNvPr>
          <p:cNvGraphicFramePr>
            <a:graphicFrameLocks noGrp="1"/>
          </p:cNvGraphicFramePr>
          <p:nvPr>
            <p:ph idx="1"/>
            <p:extLst>
              <p:ext uri="{D42A27DB-BD31-4B8C-83A1-F6EECF244321}">
                <p14:modId xmlns:p14="http://schemas.microsoft.com/office/powerpoint/2010/main" val="477847735"/>
              </p:ext>
            </p:extLst>
          </p:nvPr>
        </p:nvGraphicFramePr>
        <p:xfrm>
          <a:off x="981949" y="1223963"/>
          <a:ext cx="11072995" cy="5428370"/>
        </p:xfrm>
        <a:graphic>
          <a:graphicData uri="http://schemas.openxmlformats.org/drawingml/2006/table">
            <a:tbl>
              <a:tblPr firstRow="1" firstCol="1" bandRow="1">
                <a:tableStyleId>{5C22544A-7EE6-4342-B048-85BDC9FD1C3A}</a:tableStyleId>
              </a:tblPr>
              <a:tblGrid>
                <a:gridCol w="1735373">
                  <a:extLst>
                    <a:ext uri="{9D8B030D-6E8A-4147-A177-3AD203B41FA5}">
                      <a16:colId xmlns:a16="http://schemas.microsoft.com/office/drawing/2014/main" val="431073522"/>
                    </a:ext>
                  </a:extLst>
                </a:gridCol>
                <a:gridCol w="9337622">
                  <a:extLst>
                    <a:ext uri="{9D8B030D-6E8A-4147-A177-3AD203B41FA5}">
                      <a16:colId xmlns:a16="http://schemas.microsoft.com/office/drawing/2014/main" val="4244049203"/>
                    </a:ext>
                  </a:extLst>
                </a:gridCol>
              </a:tblGrid>
              <a:tr h="214532">
                <a:tc gridSpan="2">
                  <a:txBody>
                    <a:bodyPr/>
                    <a:lstStyle/>
                    <a:p>
                      <a:pPr algn="ctr">
                        <a:lnSpc>
                          <a:spcPct val="115000"/>
                        </a:lnSpc>
                        <a:spcBef>
                          <a:spcPts val="600"/>
                        </a:spcBef>
                        <a:spcAft>
                          <a:spcPts val="600"/>
                        </a:spcAft>
                      </a:pPr>
                      <a:r>
                        <a:rPr lang="en-GB" sz="1100" dirty="0">
                          <a:effectLst/>
                        </a:rPr>
                        <a:t>Maximise Resources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hMerge="1">
                  <a:txBody>
                    <a:bodyPr/>
                    <a:lstStyle/>
                    <a:p>
                      <a:endParaRPr lang="en-GB"/>
                    </a:p>
                  </a:txBody>
                  <a:tcPr/>
                </a:tc>
                <a:extLst>
                  <a:ext uri="{0D108BD9-81ED-4DB2-BD59-A6C34878D82A}">
                    <a16:rowId xmlns:a16="http://schemas.microsoft.com/office/drawing/2014/main" val="628669086"/>
                  </a:ext>
                </a:extLst>
              </a:tr>
              <a:tr h="258987">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Make better use of the facilities and skills which are already within the system.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1402081835"/>
                  </a:ext>
                </a:extLst>
              </a:tr>
              <a:tr h="402514">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Support from sight loss services in the community is sometimes offered too late in a person’s care. Better links are needed to mental health, local authority services, low vision clinics and sensory support teams.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2436953635"/>
                  </a:ext>
                </a:extLst>
              </a:tr>
              <a:tr h="285005">
                <a:tc>
                  <a:txBody>
                    <a:bodyPr/>
                    <a:lstStyle/>
                    <a:p>
                      <a:pPr>
                        <a:lnSpc>
                          <a:spcPct val="115000"/>
                        </a:lnSpc>
                        <a:spcAft>
                          <a:spcPts val="1000"/>
                        </a:spcAft>
                      </a:pPr>
                      <a:r>
                        <a:rPr lang="en-GB" sz="1100" dirty="0">
                          <a:effectLst/>
                        </a:rPr>
                        <a:t>Independent Sector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The independent sector could offer much more, good communication can help to dispel the myths that they only pick the low hanging fruit.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2946798981"/>
                  </a:ext>
                </a:extLst>
              </a:tr>
              <a:tr h="214532">
                <a:tc gridSpan="2">
                  <a:txBody>
                    <a:bodyPr/>
                    <a:lstStyle/>
                    <a:p>
                      <a:pPr algn="ctr">
                        <a:lnSpc>
                          <a:spcPct val="115000"/>
                        </a:lnSpc>
                        <a:spcBef>
                          <a:spcPts val="600"/>
                        </a:spcBef>
                        <a:spcAft>
                          <a:spcPts val="600"/>
                        </a:spcAft>
                      </a:pPr>
                      <a:r>
                        <a:rPr lang="en-GB" sz="1100" dirty="0">
                          <a:effectLst/>
                        </a:rPr>
                        <a:t>Better Communication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hMerge="1">
                  <a:txBody>
                    <a:bodyPr/>
                    <a:lstStyle/>
                    <a:p>
                      <a:endParaRPr lang="en-GB"/>
                    </a:p>
                  </a:txBody>
                  <a:tcPr/>
                </a:tc>
                <a:extLst>
                  <a:ext uri="{0D108BD9-81ED-4DB2-BD59-A6C34878D82A}">
                    <a16:rowId xmlns:a16="http://schemas.microsoft.com/office/drawing/2014/main" val="3240449813"/>
                  </a:ext>
                </a:extLst>
              </a:tr>
              <a:tr h="258226">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Some patients who have undergone treatment in hospital are unsure who to see post-op - better communication to patients pre and post procedures.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3233911431"/>
                  </a:ext>
                </a:extLst>
              </a:tr>
              <a:tr h="378882">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Services do not feel joined up, Text messages for those with sight loss can be difficult, lots of multiple confusing appointments, not always clear that the independent sector provider is commissioned by the NHS. Improved aftercare information in a variety of formats.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83055419"/>
                  </a:ext>
                </a:extLst>
              </a:tr>
              <a:tr h="252587">
                <a:tc>
                  <a:txBody>
                    <a:bodyPr/>
                    <a:lstStyle/>
                    <a:p>
                      <a:pPr>
                        <a:lnSpc>
                          <a:spcPct val="115000"/>
                        </a:lnSpc>
                        <a:spcAft>
                          <a:spcPts val="1000"/>
                        </a:spcAft>
                      </a:pPr>
                      <a:r>
                        <a:rPr lang="en-GB" sz="1100" dirty="0">
                          <a:effectLst/>
                        </a:rPr>
                        <a:t>Independent Sector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All having access to the same patient information, accurate data collection can be a struggle to make the case for </a:t>
                      </a:r>
                      <a:r>
                        <a:rPr lang="en-GB" sz="1100">
                          <a:effectLst/>
                        </a:rPr>
                        <a:t>change and</a:t>
                      </a:r>
                      <a:r>
                        <a:rPr lang="en-GB" sz="1100" dirty="0">
                          <a:effectLst/>
                        </a:rPr>
                        <a:t> makes it difficult to re-stratify patients.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2634589171"/>
                  </a:ext>
                </a:extLst>
              </a:tr>
              <a:tr h="214532">
                <a:tc gridSpan="2">
                  <a:txBody>
                    <a:bodyPr/>
                    <a:lstStyle/>
                    <a:p>
                      <a:pPr algn="ctr">
                        <a:lnSpc>
                          <a:spcPct val="115000"/>
                        </a:lnSpc>
                        <a:spcBef>
                          <a:spcPts val="600"/>
                        </a:spcBef>
                        <a:spcAft>
                          <a:spcPts val="600"/>
                        </a:spcAft>
                      </a:pPr>
                      <a:r>
                        <a:rPr lang="en-GB" sz="1100" dirty="0">
                          <a:effectLst/>
                        </a:rPr>
                        <a:t>Strengthening of pathways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hMerge="1">
                  <a:txBody>
                    <a:bodyPr/>
                    <a:lstStyle/>
                    <a:p>
                      <a:endParaRPr lang="en-GB"/>
                    </a:p>
                  </a:txBody>
                  <a:tcPr/>
                </a:tc>
                <a:extLst>
                  <a:ext uri="{0D108BD9-81ED-4DB2-BD59-A6C34878D82A}">
                    <a16:rowId xmlns:a16="http://schemas.microsoft.com/office/drawing/2014/main" val="499752380"/>
                  </a:ext>
                </a:extLst>
              </a:tr>
              <a:tr h="340564">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No direct referral route, too many points where patients can get lost, convoluted and awkward. 2</a:t>
                      </a:r>
                      <a:r>
                        <a:rPr lang="en-GB" sz="1100" baseline="30000" dirty="0">
                          <a:effectLst/>
                        </a:rPr>
                        <a:t>nd</a:t>
                      </a:r>
                      <a:r>
                        <a:rPr lang="en-GB" sz="1100" dirty="0">
                          <a:effectLst/>
                        </a:rPr>
                        <a:t> eye pathway is very complex. having to attend different settings for different procedures.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1557891921"/>
                  </a:ext>
                </a:extLst>
              </a:tr>
              <a:tr h="447866">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Repetition of tests and checks, delayed and long waits for appointments can lead to unnecessary falls and other complications, lack of consistency due to changes to services.</a:t>
                      </a:r>
                    </a:p>
                  </a:txBody>
                  <a:tcPr marL="52725" marR="52725" marT="0" marB="0"/>
                </a:tc>
                <a:extLst>
                  <a:ext uri="{0D108BD9-81ED-4DB2-BD59-A6C34878D82A}">
                    <a16:rowId xmlns:a16="http://schemas.microsoft.com/office/drawing/2014/main" val="4219197919"/>
                  </a:ext>
                </a:extLst>
              </a:tr>
              <a:tr h="488579">
                <a:tc>
                  <a:txBody>
                    <a:bodyPr/>
                    <a:lstStyle/>
                    <a:p>
                      <a:pPr>
                        <a:lnSpc>
                          <a:spcPct val="115000"/>
                        </a:lnSpc>
                        <a:spcAft>
                          <a:spcPts val="1000"/>
                        </a:spcAft>
                      </a:pPr>
                      <a:r>
                        <a:rPr lang="en-GB" sz="1100" dirty="0">
                          <a:effectLst/>
                        </a:rPr>
                        <a:t>Independent Sector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Seamless pathways into and out of secondary care, consistent outcome measures for everyone, ensuring patients do not need other procedures prior to coming to us, easier referral routes, sometimes don’t not feel an equal partner within the pathway.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3938764497"/>
                  </a:ext>
                </a:extLst>
              </a:tr>
              <a:tr h="214532">
                <a:tc gridSpan="2">
                  <a:txBody>
                    <a:bodyPr/>
                    <a:lstStyle/>
                    <a:p>
                      <a:pPr algn="ctr">
                        <a:lnSpc>
                          <a:spcPct val="115000"/>
                        </a:lnSpc>
                        <a:spcBef>
                          <a:spcPts val="600"/>
                        </a:spcBef>
                        <a:spcAft>
                          <a:spcPts val="600"/>
                        </a:spcAft>
                      </a:pPr>
                      <a:r>
                        <a:rPr lang="en-GB" sz="1100" dirty="0">
                          <a:effectLst/>
                        </a:rPr>
                        <a:t>Minor Eye Conditions Service (MECS)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hMerge="1">
                  <a:txBody>
                    <a:bodyPr/>
                    <a:lstStyle/>
                    <a:p>
                      <a:endParaRPr lang="en-GB"/>
                    </a:p>
                  </a:txBody>
                  <a:tcPr/>
                </a:tc>
                <a:extLst>
                  <a:ext uri="{0D108BD9-81ED-4DB2-BD59-A6C34878D82A}">
                    <a16:rowId xmlns:a16="http://schemas.microsoft.com/office/drawing/2014/main" val="2510303496"/>
                  </a:ext>
                </a:extLst>
              </a:tr>
              <a:tr h="518338">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A smoother pathway between primary and secondary care, better administration - patients should not have to contact numerous practices to get an appointment.  Capacity issues and tariff can make it difficult for primary care optometry.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729348311"/>
                  </a:ext>
                </a:extLst>
              </a:tr>
              <a:tr h="670312">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tc>
                  <a:txBody>
                    <a:bodyPr/>
                    <a:lstStyle/>
                    <a:p>
                      <a:pPr>
                        <a:lnSpc>
                          <a:spcPct val="115000"/>
                        </a:lnSpc>
                        <a:spcAft>
                          <a:spcPts val="1000"/>
                        </a:spcAft>
                      </a:pPr>
                      <a:r>
                        <a:rPr lang="en-GB" sz="1100" dirty="0">
                          <a:effectLst/>
                        </a:rPr>
                        <a:t>Clarity is needed on the provision of emergency eye care (MECS, urgent eye clinic in Telford, weekends and bank holidays, ease of access, clear signposting and better informed), optometrist capacity for MECS appointments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725" marR="52725" marT="0" marB="0"/>
                </a:tc>
                <a:extLst>
                  <a:ext uri="{0D108BD9-81ED-4DB2-BD59-A6C34878D82A}">
                    <a16:rowId xmlns:a16="http://schemas.microsoft.com/office/drawing/2014/main" val="1792525463"/>
                  </a:ext>
                </a:extLst>
              </a:tr>
            </a:tbl>
          </a:graphicData>
        </a:graphic>
      </p:graphicFrame>
      <p:sp>
        <p:nvSpPr>
          <p:cNvPr id="3" name="Title 2">
            <a:extLst>
              <a:ext uri="{FF2B5EF4-FFF2-40B4-BE49-F238E27FC236}">
                <a16:creationId xmlns:a16="http://schemas.microsoft.com/office/drawing/2014/main" id="{6A1E3454-9B0F-E870-B8FF-A320B0F74FFE}"/>
              </a:ext>
            </a:extLst>
          </p:cNvPr>
          <p:cNvSpPr>
            <a:spLocks noGrp="1"/>
          </p:cNvSpPr>
          <p:nvPr>
            <p:ph type="title"/>
          </p:nvPr>
        </p:nvSpPr>
        <p:spPr>
          <a:xfrm>
            <a:off x="981949" y="320215"/>
            <a:ext cx="10919319" cy="687978"/>
          </a:xfrm>
        </p:spPr>
        <p:txBody>
          <a:bodyPr>
            <a:normAutofit/>
          </a:bodyPr>
          <a:lstStyle/>
          <a:p>
            <a:r>
              <a:rPr lang="en-GB" dirty="0"/>
              <a:t>What we heard: what could be improved</a:t>
            </a:r>
          </a:p>
        </p:txBody>
      </p:sp>
    </p:spTree>
    <p:extLst>
      <p:ext uri="{BB962C8B-B14F-4D97-AF65-F5344CB8AC3E}">
        <p14:creationId xmlns:p14="http://schemas.microsoft.com/office/powerpoint/2010/main" val="147601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038579-8CD6-9910-93F6-DAC91B082215}"/>
              </a:ext>
            </a:extLst>
          </p:cNvPr>
          <p:cNvGraphicFramePr>
            <a:graphicFrameLocks noGrp="1"/>
          </p:cNvGraphicFramePr>
          <p:nvPr>
            <p:ph idx="1"/>
            <p:extLst>
              <p:ext uri="{D42A27DB-BD31-4B8C-83A1-F6EECF244321}">
                <p14:modId xmlns:p14="http://schemas.microsoft.com/office/powerpoint/2010/main" val="1490797068"/>
              </p:ext>
            </p:extLst>
          </p:nvPr>
        </p:nvGraphicFramePr>
        <p:xfrm>
          <a:off x="981949" y="1194619"/>
          <a:ext cx="10750506" cy="5343167"/>
        </p:xfrm>
        <a:graphic>
          <a:graphicData uri="http://schemas.openxmlformats.org/drawingml/2006/table">
            <a:tbl>
              <a:tblPr firstRow="1" firstCol="1" bandRow="1">
                <a:tableStyleId>{5C22544A-7EE6-4342-B048-85BDC9FD1C3A}</a:tableStyleId>
              </a:tblPr>
              <a:tblGrid>
                <a:gridCol w="2338026">
                  <a:extLst>
                    <a:ext uri="{9D8B030D-6E8A-4147-A177-3AD203B41FA5}">
                      <a16:colId xmlns:a16="http://schemas.microsoft.com/office/drawing/2014/main" val="124414805"/>
                    </a:ext>
                  </a:extLst>
                </a:gridCol>
                <a:gridCol w="8412480">
                  <a:extLst>
                    <a:ext uri="{9D8B030D-6E8A-4147-A177-3AD203B41FA5}">
                      <a16:colId xmlns:a16="http://schemas.microsoft.com/office/drawing/2014/main" val="894396394"/>
                    </a:ext>
                  </a:extLst>
                </a:gridCol>
              </a:tblGrid>
              <a:tr h="226884">
                <a:tc gridSpan="2">
                  <a:txBody>
                    <a:bodyPr/>
                    <a:lstStyle/>
                    <a:p>
                      <a:pPr algn="ctr">
                        <a:lnSpc>
                          <a:spcPct val="115000"/>
                        </a:lnSpc>
                        <a:spcBef>
                          <a:spcPts val="600"/>
                        </a:spcBef>
                        <a:spcAft>
                          <a:spcPts val="600"/>
                        </a:spcAft>
                      </a:pPr>
                      <a:r>
                        <a:rPr lang="en-GB" sz="1100" dirty="0">
                          <a:effectLst/>
                        </a:rPr>
                        <a:t>Care closer to home / Embracing Technology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2463778635"/>
                  </a:ext>
                </a:extLst>
              </a:tr>
              <a:tr h="1196370">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Capturing diagnostics in the community, virtual reviews. Allow procedures to be carried out in any location by anyone with the appropriate skills. Digital and Advice and Guidance underutilised - bring people together through multidisciplinary learning.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4201939"/>
                  </a:ext>
                </a:extLst>
              </a:tr>
              <a:tr h="953998">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Patients would like greater access to clinical provision in the more remote areas of the county, with greater provision of services, and the suggestion of a roaming eye care clinic bus.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0320884"/>
                  </a:ext>
                </a:extLst>
              </a:tr>
              <a:tr h="809021">
                <a:tc>
                  <a:txBody>
                    <a:bodyPr/>
                    <a:lstStyle/>
                    <a:p>
                      <a:pPr>
                        <a:lnSpc>
                          <a:spcPct val="115000"/>
                        </a:lnSpc>
                        <a:spcAft>
                          <a:spcPts val="1000"/>
                        </a:spcAft>
                      </a:pPr>
                      <a:r>
                        <a:rPr lang="en-GB" sz="1100" dirty="0">
                          <a:effectLst/>
                        </a:rPr>
                        <a:t>Independent Sector Providers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Work through the patient pathway and then decide who provides which services, the front end needs to be standardised allowing optometrists to undertake appropriate tests. patients don’t want to go to hospital or back into hospital for an eye procedure or appointment that can be done in their community.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8061172"/>
                  </a:ext>
                </a:extLst>
              </a:tr>
              <a:tr h="226884">
                <a:tc gridSpan="2">
                  <a:txBody>
                    <a:bodyPr/>
                    <a:lstStyle/>
                    <a:p>
                      <a:pPr algn="ctr">
                        <a:lnSpc>
                          <a:spcPct val="115000"/>
                        </a:lnSpc>
                        <a:spcBef>
                          <a:spcPts val="600"/>
                        </a:spcBef>
                        <a:spcAft>
                          <a:spcPts val="600"/>
                        </a:spcAft>
                      </a:pPr>
                      <a:r>
                        <a:rPr lang="en-GB" sz="1100" dirty="0">
                          <a:effectLst/>
                        </a:rPr>
                        <a:t>Holistic Approach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2379066525"/>
                  </a:ext>
                </a:extLst>
              </a:tr>
              <a:tr h="469256">
                <a:tc>
                  <a:txBody>
                    <a:bodyPr/>
                    <a:lstStyle/>
                    <a:p>
                      <a:pPr>
                        <a:lnSpc>
                          <a:spcPct val="115000"/>
                        </a:lnSpc>
                        <a:spcAft>
                          <a:spcPts val="1000"/>
                        </a:spcAft>
                      </a:pPr>
                      <a:r>
                        <a:rPr lang="en-GB" sz="1100" dirty="0">
                          <a:effectLst/>
                        </a:rPr>
                        <a:t>Clinical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Need a holistic approach to the patient - treat the whole person.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7768058"/>
                  </a:ext>
                </a:extLst>
              </a:tr>
              <a:tr h="991498">
                <a:tc>
                  <a:txBody>
                    <a:bodyPr/>
                    <a:lstStyle/>
                    <a:p>
                      <a:pPr>
                        <a:lnSpc>
                          <a:spcPct val="115000"/>
                        </a:lnSpc>
                        <a:spcAft>
                          <a:spcPts val="1000"/>
                        </a:spcAft>
                      </a:pPr>
                      <a:r>
                        <a:rPr lang="en-GB" sz="1100" dirty="0">
                          <a:effectLst/>
                        </a:rPr>
                        <a:t>Patient and Public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Needs to be about the whole person – holistic, not just a case or a condition. Access to practice advice, guidance and support during anxious times, easy to read leaflets, create a place where people can try and test different aids prior to purchase, At the moment people tend to get the clinical care and then they are referred – it should happen in parallel.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3832400"/>
                  </a:ext>
                </a:extLst>
              </a:tr>
              <a:tr h="469256">
                <a:tc>
                  <a:txBody>
                    <a:bodyPr/>
                    <a:lstStyle/>
                    <a:p>
                      <a:pPr>
                        <a:lnSpc>
                          <a:spcPct val="115000"/>
                        </a:lnSpc>
                        <a:spcAft>
                          <a:spcPts val="1000"/>
                        </a:spcAft>
                      </a:pPr>
                      <a:r>
                        <a:rPr lang="en-GB" sz="1100" dirty="0">
                          <a:effectLst/>
                        </a:rPr>
                        <a:t>Independent Sector Providers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Ensure that patients have access to support information.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5667004"/>
                  </a:ext>
                </a:extLst>
              </a:tr>
            </a:tbl>
          </a:graphicData>
        </a:graphic>
      </p:graphicFrame>
      <p:sp>
        <p:nvSpPr>
          <p:cNvPr id="3" name="Title 2">
            <a:extLst>
              <a:ext uri="{FF2B5EF4-FFF2-40B4-BE49-F238E27FC236}">
                <a16:creationId xmlns:a16="http://schemas.microsoft.com/office/drawing/2014/main" id="{4F266FE9-DE5E-4F5A-73DC-EC7CDBA937DE}"/>
              </a:ext>
            </a:extLst>
          </p:cNvPr>
          <p:cNvSpPr>
            <a:spLocks noGrp="1"/>
          </p:cNvSpPr>
          <p:nvPr>
            <p:ph type="title"/>
          </p:nvPr>
        </p:nvSpPr>
        <p:spPr/>
        <p:txBody>
          <a:bodyPr/>
          <a:lstStyle/>
          <a:p>
            <a:r>
              <a:rPr lang="en-GB" dirty="0">
                <a:latin typeface="Trebuchet MS" panose="020B0603020202020204"/>
              </a:rPr>
              <a:t>What we heard:</a:t>
            </a:r>
            <a:r>
              <a:rPr kumimoji="0" lang="en-GB" sz="3200" b="1" i="0" u="none" strike="noStrike" kern="1200" cap="none" spc="0" normalizeH="0" baseline="0" noProof="0" dirty="0">
                <a:ln>
                  <a:noFill/>
                </a:ln>
                <a:effectLst/>
                <a:uLnTx/>
                <a:uFillTx/>
                <a:latin typeface="Trebuchet MS" panose="020B0603020202020204"/>
                <a:ea typeface="+mj-ea"/>
                <a:cs typeface="+mj-cs"/>
              </a:rPr>
              <a:t> recommendations</a:t>
            </a:r>
            <a:endParaRPr lang="en-GB" dirty="0"/>
          </a:p>
        </p:txBody>
      </p:sp>
    </p:spTree>
    <p:extLst>
      <p:ext uri="{BB962C8B-B14F-4D97-AF65-F5344CB8AC3E}">
        <p14:creationId xmlns:p14="http://schemas.microsoft.com/office/powerpoint/2010/main" val="109136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5A1F61-B04D-629D-1BC3-C07F5B866A10}"/>
              </a:ext>
            </a:extLst>
          </p:cNvPr>
          <p:cNvSpPr>
            <a:spLocks noGrp="1"/>
          </p:cNvSpPr>
          <p:nvPr>
            <p:ph idx="1"/>
          </p:nvPr>
        </p:nvSpPr>
        <p:spPr/>
        <p:txBody>
          <a:bodyPr vert="horz" lIns="108000" tIns="108000" rIns="91440" bIns="108000" rtlCol="0" anchor="t">
            <a:normAutofit/>
          </a:bodyPr>
          <a:lstStyle/>
          <a:p>
            <a:pPr marL="285750" indent="-285750">
              <a:buFont typeface="Wingdings" panose="05000000000000000000" pitchFamily="2" charset="2"/>
              <a:buChar char="Ø"/>
            </a:pPr>
            <a:r>
              <a:rPr lang="en-GB" sz="2800" b="0" dirty="0">
                <a:solidFill>
                  <a:schemeClr val="tx1"/>
                </a:solidFill>
                <a:latin typeface="Arial" panose="020B0604020202020204" pitchFamily="34" charset="0"/>
                <a:cs typeface="Arial" panose="020B0604020202020204" pitchFamily="34" charset="0"/>
              </a:rPr>
              <a:t>Identify areas of focus and recommendations based on the insight captured from the engagement activities</a:t>
            </a:r>
          </a:p>
          <a:p>
            <a:pPr marL="285750" indent="-285750">
              <a:buFont typeface="Wingdings" panose="05000000000000000000" pitchFamily="2" charset="2"/>
              <a:buChar char="Ø"/>
            </a:pPr>
            <a:r>
              <a:rPr lang="en-GB" sz="2800" b="0" dirty="0">
                <a:solidFill>
                  <a:schemeClr val="tx1"/>
                </a:solidFill>
                <a:latin typeface="Arial" panose="020B0604020202020204" pitchFamily="34" charset="0"/>
                <a:cs typeface="Arial" panose="020B0604020202020204" pitchFamily="34" charset="0"/>
              </a:rPr>
              <a:t>Share the </a:t>
            </a:r>
            <a:r>
              <a:rPr lang="en-GB" sz="2800" dirty="0">
                <a:solidFill>
                  <a:schemeClr val="tx1"/>
                </a:solidFill>
                <a:latin typeface="Arial" panose="020B0604020202020204" pitchFamily="34" charset="0"/>
                <a:cs typeface="Arial" panose="020B0604020202020204" pitchFamily="34" charset="0"/>
              </a:rPr>
              <a:t>insight </a:t>
            </a:r>
            <a:r>
              <a:rPr lang="en-GB" sz="2800" b="0" dirty="0">
                <a:solidFill>
                  <a:schemeClr val="tx1"/>
                </a:solidFill>
                <a:latin typeface="Arial" panose="020B0604020202020204" pitchFamily="34" charset="0"/>
                <a:cs typeface="Arial" panose="020B0604020202020204" pitchFamily="34" charset="0"/>
              </a:rPr>
              <a:t>with the design group to inform design and development of future eye-care services</a:t>
            </a:r>
          </a:p>
          <a:p>
            <a:pPr marL="285750" indent="-285750">
              <a:buFont typeface="Wingdings" panose="05000000000000000000" pitchFamily="2" charset="2"/>
              <a:buChar char="Ø"/>
            </a:pPr>
            <a:r>
              <a:rPr lang="en-GB" sz="2800" b="0" dirty="0">
                <a:solidFill>
                  <a:schemeClr val="tx1"/>
                </a:solidFill>
                <a:latin typeface="Arial"/>
                <a:cs typeface="Arial"/>
              </a:rPr>
              <a:t>Publish the engagement report to share with those engaged and wider stakeholders including an update on next steps</a:t>
            </a:r>
          </a:p>
          <a:p>
            <a:pPr marL="285750" indent="-285750">
              <a:buFont typeface="Wingdings" panose="05000000000000000000" pitchFamily="2" charset="2"/>
              <a:buChar char="Ø"/>
            </a:pPr>
            <a:r>
              <a:rPr lang="en-GB" sz="2800" b="0" dirty="0">
                <a:solidFill>
                  <a:schemeClr val="tx1"/>
                </a:solidFill>
                <a:latin typeface="Arial" panose="020B0604020202020204" pitchFamily="34" charset="0"/>
                <a:cs typeface="Arial" panose="020B0604020202020204" pitchFamily="34" charset="0"/>
              </a:rPr>
              <a:t>Ongoing communication and engagement, including engagement on any new proposals</a:t>
            </a:r>
          </a:p>
          <a:p>
            <a:endParaRPr lang="en-GB" dirty="0"/>
          </a:p>
        </p:txBody>
      </p:sp>
      <p:sp>
        <p:nvSpPr>
          <p:cNvPr id="3" name="Title 2">
            <a:extLst>
              <a:ext uri="{FF2B5EF4-FFF2-40B4-BE49-F238E27FC236}">
                <a16:creationId xmlns:a16="http://schemas.microsoft.com/office/drawing/2014/main" id="{C8E38B52-EDCD-E791-93F4-41ED68A14E11}"/>
              </a:ext>
            </a:extLst>
          </p:cNvPr>
          <p:cNvSpPr>
            <a:spLocks noGrp="1"/>
          </p:cNvSpPr>
          <p:nvPr>
            <p:ph type="title"/>
          </p:nvPr>
        </p:nvSpPr>
        <p:spPr/>
        <p:txBody>
          <a:bodyPr/>
          <a:lstStyle/>
          <a:p>
            <a:r>
              <a:rPr lang="en-GB" dirty="0"/>
              <a:t>Next steps</a:t>
            </a:r>
          </a:p>
        </p:txBody>
      </p:sp>
    </p:spTree>
    <p:extLst>
      <p:ext uri="{BB962C8B-B14F-4D97-AF65-F5344CB8AC3E}">
        <p14:creationId xmlns:p14="http://schemas.microsoft.com/office/powerpoint/2010/main" val="2423778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7CFED9-FF70-CF54-3764-2C2472407FFA}"/>
              </a:ext>
            </a:extLst>
          </p:cNvPr>
          <p:cNvSpPr>
            <a:spLocks noGrp="1"/>
          </p:cNvSpPr>
          <p:nvPr>
            <p:ph idx="1"/>
          </p:nvPr>
        </p:nvSpPr>
        <p:spPr>
          <a:xfrm>
            <a:off x="981949" y="2278966"/>
            <a:ext cx="10532719" cy="4151157"/>
          </a:xfrm>
        </p:spPr>
        <p:txBody>
          <a:bodyPr vert="horz" lIns="108000" tIns="108000" rIns="91440" bIns="108000" rtlCol="0" anchor="t">
            <a:normAutofit/>
          </a:bodyPr>
          <a:lstStyle/>
          <a:p>
            <a:pPr marL="0" indent="0">
              <a:buNone/>
            </a:pPr>
            <a:r>
              <a:rPr lang="en-GB" sz="2800" dirty="0">
                <a:solidFill>
                  <a:schemeClr val="tx1"/>
                </a:solidFill>
                <a:latin typeface="Arial"/>
                <a:cs typeface="Arial"/>
              </a:rPr>
              <a:t>To read our public </a:t>
            </a:r>
            <a:r>
              <a:rPr lang="en-GB" sz="2800">
                <a:solidFill>
                  <a:schemeClr val="tx1"/>
                </a:solidFill>
                <a:latin typeface="Arial"/>
                <a:cs typeface="Arial"/>
              </a:rPr>
              <a:t>engagement report, </a:t>
            </a:r>
            <a:r>
              <a:rPr lang="en-GB" sz="2800" dirty="0">
                <a:solidFill>
                  <a:schemeClr val="tx1"/>
                </a:solidFill>
                <a:latin typeface="Arial"/>
                <a:cs typeface="Arial"/>
              </a:rPr>
              <a:t>please go to </a:t>
            </a:r>
            <a:r>
              <a:rPr lang="en-GB" sz="2800" dirty="0">
                <a:solidFill>
                  <a:schemeClr val="tx1"/>
                </a:solidFill>
                <a:latin typeface="Arial"/>
                <a:cs typeface="Arial"/>
                <a:hlinkClick r:id="rId2"/>
              </a:rPr>
              <a:t>https://www.shropshiretelfordandwrekinccg.nhs.uk/get-involved/current-conversations/</a:t>
            </a:r>
            <a:r>
              <a:rPr lang="en-GB" sz="2800" dirty="0">
                <a:solidFill>
                  <a:schemeClr val="tx1"/>
                </a:solidFill>
                <a:latin typeface="Arial"/>
                <a:cs typeface="Arial"/>
              </a:rPr>
              <a:t> </a:t>
            </a:r>
          </a:p>
        </p:txBody>
      </p:sp>
      <p:sp>
        <p:nvSpPr>
          <p:cNvPr id="3" name="Title 2">
            <a:extLst>
              <a:ext uri="{FF2B5EF4-FFF2-40B4-BE49-F238E27FC236}">
                <a16:creationId xmlns:a16="http://schemas.microsoft.com/office/drawing/2014/main" id="{14109684-A6A8-DDE1-AF46-47F533748934}"/>
              </a:ext>
            </a:extLst>
          </p:cNvPr>
          <p:cNvSpPr>
            <a:spLocks noGrp="1"/>
          </p:cNvSpPr>
          <p:nvPr>
            <p:ph type="title"/>
          </p:nvPr>
        </p:nvSpPr>
        <p:spPr/>
        <p:txBody>
          <a:bodyPr/>
          <a:lstStyle/>
          <a:p>
            <a:r>
              <a:rPr lang="en-GB" dirty="0"/>
              <a:t>Further information</a:t>
            </a:r>
          </a:p>
        </p:txBody>
      </p:sp>
    </p:spTree>
    <p:extLst>
      <p:ext uri="{BB962C8B-B14F-4D97-AF65-F5344CB8AC3E}">
        <p14:creationId xmlns:p14="http://schemas.microsoft.com/office/powerpoint/2010/main" val="3544304405"/>
      </p:ext>
    </p:extLst>
  </p:cSld>
  <p:clrMapOvr>
    <a:masterClrMapping/>
  </p:clrMapOvr>
</p:sld>
</file>

<file path=ppt/theme/theme1.xml><?xml version="1.0" encoding="utf-8"?>
<a:theme xmlns:a="http://schemas.openxmlformats.org/drawingml/2006/main" name="Facet">
  <a:themeElements>
    <a:clrScheme name="STW STP Colour Scheme">
      <a:dk1>
        <a:sysClr val="windowText" lastClr="000000"/>
      </a:dk1>
      <a:lt1>
        <a:sysClr val="window" lastClr="FFFFFF"/>
      </a:lt1>
      <a:dk2>
        <a:srgbClr val="2C3C43"/>
      </a:dk2>
      <a:lt2>
        <a:srgbClr val="EBEBEB"/>
      </a:lt2>
      <a:accent1>
        <a:srgbClr val="00A9CE"/>
      </a:accent1>
      <a:accent2>
        <a:srgbClr val="005EB8"/>
      </a:accent2>
      <a:accent3>
        <a:srgbClr val="003087"/>
      </a:accent3>
      <a:accent4>
        <a:srgbClr val="78BE20"/>
      </a:accent4>
      <a:accent5>
        <a:srgbClr val="ED8B00"/>
      </a:accent5>
      <a:accent6>
        <a:srgbClr val="AE2573"/>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D9E1DFE8C2446B3A79912E479F02F" ma:contentTypeVersion="18" ma:contentTypeDescription="Create a new document." ma:contentTypeScope="" ma:versionID="3411ac6ff852dbe8e95251a41baa6c35">
  <xsd:schema xmlns:xsd="http://www.w3.org/2001/XMLSchema" xmlns:xs="http://www.w3.org/2001/XMLSchema" xmlns:p="http://schemas.microsoft.com/office/2006/metadata/properties" xmlns:ns1="http://schemas.microsoft.com/sharepoint/v3" xmlns:ns2="78925d2d-a4a2-44fb-870f-d040f6ae0a06" xmlns:ns3="da860088-b9d6-4810-bfca-fb37ce6318cc" targetNamespace="http://schemas.microsoft.com/office/2006/metadata/properties" ma:root="true" ma:fieldsID="73eca8acd4f907c6fb38853493affbb2" ns1:_="" ns2:_="" ns3:_="">
    <xsd:import namespace="http://schemas.microsoft.com/sharepoint/v3"/>
    <xsd:import namespace="78925d2d-a4a2-44fb-870f-d040f6ae0a06"/>
    <xsd:import namespace="da860088-b9d6-4810-bfca-fb37ce6318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925d2d-a4a2-44fb-870f-d040f6ae0a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860088-b9d6-4810-bfca-fb37ce6318cc"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8f47b08-c05a-4440-8e12-c456828831c7}" ma:internalName="TaxCatchAll" ma:showField="CatchAllData" ma:web="da860088-b9d6-4810-bfca-fb37ce6318c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78925d2d-a4a2-44fb-870f-d040f6ae0a06">
      <Terms xmlns="http://schemas.microsoft.com/office/infopath/2007/PartnerControls"/>
    </lcf76f155ced4ddcb4097134ff3c332f>
    <TaxCatchAll xmlns="da860088-b9d6-4810-bfca-fb37ce6318c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44588F-95CA-4DA0-BA54-3BDBFF2F98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8925d2d-a4a2-44fb-870f-d040f6ae0a06"/>
    <ds:schemaRef ds:uri="da860088-b9d6-4810-bfca-fb37ce6318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9FDD1E-D0C0-467A-BBF4-30A12A37B944}">
  <ds:schemaRefs>
    <ds:schemaRef ds:uri="78925d2d-a4a2-44fb-870f-d040f6ae0a06"/>
    <ds:schemaRef ds:uri="da860088-b9d6-4810-bfca-fb37ce6318c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B4E3C46-F4CA-44A9-86D4-997EE2705DF1}">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11935</TotalTime>
  <Words>1332</Words>
  <Application>Microsoft Office PowerPoint</Application>
  <PresentationFormat>Widescreen</PresentationFormat>
  <Paragraphs>109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Agency FB</vt:lpstr>
      <vt:lpstr>Arial</vt:lpstr>
      <vt:lpstr>Calibri</vt:lpstr>
      <vt:lpstr>Symbol</vt:lpstr>
      <vt:lpstr>Trebuchet MS</vt:lpstr>
      <vt:lpstr>Wingdings</vt:lpstr>
      <vt:lpstr>Wingdings 3</vt:lpstr>
      <vt:lpstr>Facet</vt:lpstr>
      <vt:lpstr>Eye Care Transformation Programme briefing</vt:lpstr>
      <vt:lpstr>Eye Care Transformation Programme - summary</vt:lpstr>
      <vt:lpstr>Reasons for change</vt:lpstr>
      <vt:lpstr>Early Engagement</vt:lpstr>
      <vt:lpstr>What we heard: what works well</vt:lpstr>
      <vt:lpstr>What we heard: what could be improved</vt:lpstr>
      <vt:lpstr>What we heard: recommendations</vt:lpstr>
      <vt:lpstr>Next steps</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Diagnostic Hubs briefing</dc:title>
  <dc:creator>BOAMPONG, Edna (NHS SHROPSHIRE, TELFORD AND WREKIN CCG)</dc:creator>
  <cp:lastModifiedBy>MANNING, Kate (NHS SHROPSHIRE, TELFORD AND WREKIN CCG)</cp:lastModifiedBy>
  <cp:revision>121</cp:revision>
  <dcterms:created xsi:type="dcterms:W3CDTF">2021-09-02T14:03:17Z</dcterms:created>
  <dcterms:modified xsi:type="dcterms:W3CDTF">2022-06-20T15:25:18Z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0x0101002E2D9E1DFE8C2446B3A79912E479F02F</vt:lpwstr>
  </property>
  <property fmtid="{D5CDD505-2E9C-101B-9397-08002B2CF9AE}" pid="3" name="MediaServiceImageTags">
    <vt:lpwstr/>
  </property>
</Properties>
</file>